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70" r:id="rId3"/>
    <p:sldId id="271" r:id="rId4"/>
    <p:sldId id="273" r:id="rId5"/>
    <p:sldId id="272" r:id="rId6"/>
    <p:sldId id="257" r:id="rId7"/>
    <p:sldId id="258" r:id="rId8"/>
    <p:sldId id="259" r:id="rId9"/>
    <p:sldId id="266" r:id="rId10"/>
    <p:sldId id="260" r:id="rId11"/>
    <p:sldId id="261" r:id="rId12"/>
    <p:sldId id="274" r:id="rId13"/>
    <p:sldId id="262" r:id="rId14"/>
    <p:sldId id="267" r:id="rId15"/>
    <p:sldId id="263" r:id="rId16"/>
    <p:sldId id="269" r:id="rId17"/>
  </p:sldIdLst>
  <p:sldSz cx="9144000" cy="6858000" type="screen4x3"/>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2" d="100"/>
          <a:sy n="102" d="100"/>
        </p:scale>
        <p:origin x="92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8339" cy="356358"/>
          </a:xfrm>
          <a:prstGeom prst="rect">
            <a:avLst/>
          </a:prstGeom>
        </p:spPr>
        <p:txBody>
          <a:bodyPr vert="horz" lIns="94217" tIns="47108" rIns="94217" bIns="47108" rtlCol="0"/>
          <a:lstStyle>
            <a:lvl1pPr algn="l">
              <a:defRPr sz="1300"/>
            </a:lvl1pPr>
          </a:lstStyle>
          <a:p>
            <a:endParaRPr lang="en-US"/>
          </a:p>
        </p:txBody>
      </p:sp>
      <p:sp>
        <p:nvSpPr>
          <p:cNvPr id="3" name="Date Placeholder 2"/>
          <p:cNvSpPr>
            <a:spLocks noGrp="1"/>
          </p:cNvSpPr>
          <p:nvPr>
            <p:ph type="dt" sz="quarter" idx="1"/>
          </p:nvPr>
        </p:nvSpPr>
        <p:spPr>
          <a:xfrm>
            <a:off x="5317963" y="0"/>
            <a:ext cx="4068339" cy="356358"/>
          </a:xfrm>
          <a:prstGeom prst="rect">
            <a:avLst/>
          </a:prstGeom>
        </p:spPr>
        <p:txBody>
          <a:bodyPr vert="horz" lIns="94217" tIns="47108" rIns="94217" bIns="47108" rtlCol="0"/>
          <a:lstStyle>
            <a:lvl1pPr algn="r">
              <a:defRPr sz="1300"/>
            </a:lvl1pPr>
          </a:lstStyle>
          <a:p>
            <a:endParaRPr lang="en-US"/>
          </a:p>
        </p:txBody>
      </p:sp>
      <p:sp>
        <p:nvSpPr>
          <p:cNvPr id="4" name="Footer Placeholder 3"/>
          <p:cNvSpPr>
            <a:spLocks noGrp="1"/>
          </p:cNvSpPr>
          <p:nvPr>
            <p:ph type="ftr" sz="quarter" idx="2"/>
          </p:nvPr>
        </p:nvSpPr>
        <p:spPr>
          <a:xfrm>
            <a:off x="0" y="6746118"/>
            <a:ext cx="4068339" cy="356357"/>
          </a:xfrm>
          <a:prstGeom prst="rect">
            <a:avLst/>
          </a:prstGeom>
        </p:spPr>
        <p:txBody>
          <a:bodyPr vert="horz" lIns="94217" tIns="47108" rIns="94217" bIns="47108" rtlCol="0" anchor="b"/>
          <a:lstStyle>
            <a:lvl1pPr algn="l">
              <a:defRPr sz="1300"/>
            </a:lvl1pPr>
          </a:lstStyle>
          <a:p>
            <a:endParaRPr lang="en-US"/>
          </a:p>
        </p:txBody>
      </p:sp>
      <p:sp>
        <p:nvSpPr>
          <p:cNvPr id="5" name="Slide Number Placeholder 4"/>
          <p:cNvSpPr>
            <a:spLocks noGrp="1"/>
          </p:cNvSpPr>
          <p:nvPr>
            <p:ph type="sldNum" sz="quarter" idx="3"/>
          </p:nvPr>
        </p:nvSpPr>
        <p:spPr>
          <a:xfrm>
            <a:off x="5317963" y="6746118"/>
            <a:ext cx="4068339" cy="356357"/>
          </a:xfrm>
          <a:prstGeom prst="rect">
            <a:avLst/>
          </a:prstGeom>
        </p:spPr>
        <p:txBody>
          <a:bodyPr vert="horz" lIns="94217" tIns="47108" rIns="94217" bIns="47108" rtlCol="0" anchor="b"/>
          <a:lstStyle>
            <a:lvl1pPr algn="r">
              <a:defRPr sz="1300"/>
            </a:lvl1pPr>
          </a:lstStyle>
          <a:p>
            <a:fld id="{61F9A601-1425-4442-92CD-B31F316F644D}" type="slidenum">
              <a:rPr lang="en-US" smtClean="0"/>
              <a:t>‹#›</a:t>
            </a:fld>
            <a:endParaRPr lang="en-US"/>
          </a:p>
        </p:txBody>
      </p:sp>
    </p:spTree>
    <p:extLst>
      <p:ext uri="{BB962C8B-B14F-4D97-AF65-F5344CB8AC3E}">
        <p14:creationId xmlns:p14="http://schemas.microsoft.com/office/powerpoint/2010/main" val="384796408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68339" cy="356768"/>
          </a:xfrm>
          <a:prstGeom prst="rect">
            <a:avLst/>
          </a:prstGeom>
        </p:spPr>
        <p:txBody>
          <a:bodyPr vert="horz" lIns="94217" tIns="47108" rIns="94217" bIns="47108" rtlCol="0"/>
          <a:lstStyle>
            <a:lvl1pPr algn="l">
              <a:defRPr sz="1300"/>
            </a:lvl1pPr>
          </a:lstStyle>
          <a:p>
            <a:endParaRPr lang="en-US"/>
          </a:p>
        </p:txBody>
      </p:sp>
      <p:sp>
        <p:nvSpPr>
          <p:cNvPr id="3" name="Date Placeholder 2"/>
          <p:cNvSpPr>
            <a:spLocks noGrp="1"/>
          </p:cNvSpPr>
          <p:nvPr>
            <p:ph type="dt" idx="1"/>
          </p:nvPr>
        </p:nvSpPr>
        <p:spPr>
          <a:xfrm>
            <a:off x="5318507" y="0"/>
            <a:ext cx="4068339" cy="356768"/>
          </a:xfrm>
          <a:prstGeom prst="rect">
            <a:avLst/>
          </a:prstGeom>
        </p:spPr>
        <p:txBody>
          <a:bodyPr vert="horz" lIns="94217" tIns="47108" rIns="94217" bIns="47108" rtlCol="0"/>
          <a:lstStyle>
            <a:lvl1pPr algn="r">
              <a:defRPr sz="1300"/>
            </a:lvl1pPr>
          </a:lstStyle>
          <a:p>
            <a:endParaRPr lang="en-US"/>
          </a:p>
        </p:txBody>
      </p:sp>
      <p:sp>
        <p:nvSpPr>
          <p:cNvPr id="4" name="Slide Image Placeholder 3"/>
          <p:cNvSpPr>
            <a:spLocks noGrp="1" noRot="1" noChangeAspect="1"/>
          </p:cNvSpPr>
          <p:nvPr>
            <p:ph type="sldImg" idx="2"/>
          </p:nvPr>
        </p:nvSpPr>
        <p:spPr>
          <a:xfrm>
            <a:off x="3095625" y="887413"/>
            <a:ext cx="3197225" cy="2397125"/>
          </a:xfrm>
          <a:prstGeom prst="rect">
            <a:avLst/>
          </a:prstGeom>
          <a:noFill/>
          <a:ln w="12700">
            <a:solidFill>
              <a:prstClr val="black"/>
            </a:solidFill>
          </a:ln>
        </p:spPr>
        <p:txBody>
          <a:bodyPr vert="horz" lIns="94217" tIns="47108" rIns="94217" bIns="47108" rtlCol="0" anchor="ctr"/>
          <a:lstStyle/>
          <a:p>
            <a:endParaRPr lang="en-US"/>
          </a:p>
        </p:txBody>
      </p:sp>
      <p:sp>
        <p:nvSpPr>
          <p:cNvPr id="5" name="Notes Placeholder 4"/>
          <p:cNvSpPr>
            <a:spLocks noGrp="1"/>
          </p:cNvSpPr>
          <p:nvPr>
            <p:ph type="body" sz="quarter" idx="3"/>
          </p:nvPr>
        </p:nvSpPr>
        <p:spPr>
          <a:xfrm>
            <a:off x="938848" y="3418067"/>
            <a:ext cx="7510780" cy="2796600"/>
          </a:xfrm>
          <a:prstGeom prst="rect">
            <a:avLst/>
          </a:prstGeom>
        </p:spPr>
        <p:txBody>
          <a:bodyPr vert="horz" lIns="94217" tIns="47108" rIns="94217" bIns="471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745709"/>
            <a:ext cx="4068339" cy="356768"/>
          </a:xfrm>
          <a:prstGeom prst="rect">
            <a:avLst/>
          </a:prstGeom>
        </p:spPr>
        <p:txBody>
          <a:bodyPr vert="horz" lIns="94217" tIns="47108" rIns="94217" bIns="47108" rtlCol="0" anchor="b"/>
          <a:lstStyle>
            <a:lvl1pPr algn="l">
              <a:defRPr sz="1300"/>
            </a:lvl1pPr>
          </a:lstStyle>
          <a:p>
            <a:endParaRPr lang="en-US"/>
          </a:p>
        </p:txBody>
      </p:sp>
      <p:sp>
        <p:nvSpPr>
          <p:cNvPr id="7" name="Slide Number Placeholder 6"/>
          <p:cNvSpPr>
            <a:spLocks noGrp="1"/>
          </p:cNvSpPr>
          <p:nvPr>
            <p:ph type="sldNum" sz="quarter" idx="5"/>
          </p:nvPr>
        </p:nvSpPr>
        <p:spPr>
          <a:xfrm>
            <a:off x="5318507" y="6745709"/>
            <a:ext cx="4068339" cy="356768"/>
          </a:xfrm>
          <a:prstGeom prst="rect">
            <a:avLst/>
          </a:prstGeom>
        </p:spPr>
        <p:txBody>
          <a:bodyPr vert="horz" lIns="94217" tIns="47108" rIns="94217" bIns="47108" rtlCol="0" anchor="b"/>
          <a:lstStyle>
            <a:lvl1pPr algn="r">
              <a:defRPr sz="1300"/>
            </a:lvl1pPr>
          </a:lstStyle>
          <a:p>
            <a:fld id="{4A67531D-B530-4F89-9BDF-796930F68995}" type="slidenum">
              <a:rPr lang="en-US" smtClean="0"/>
              <a:t>‹#›</a:t>
            </a:fld>
            <a:endParaRPr lang="en-US"/>
          </a:p>
        </p:txBody>
      </p:sp>
    </p:spTree>
    <p:extLst>
      <p:ext uri="{BB962C8B-B14F-4D97-AF65-F5344CB8AC3E}">
        <p14:creationId xmlns:p14="http://schemas.microsoft.com/office/powerpoint/2010/main" val="2783538566"/>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Tree>
    <p:extLst>
      <p:ext uri="{BB962C8B-B14F-4D97-AF65-F5344CB8AC3E}">
        <p14:creationId xmlns:p14="http://schemas.microsoft.com/office/powerpoint/2010/main" val="3926446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Tree>
    <p:extLst>
      <p:ext uri="{BB962C8B-B14F-4D97-AF65-F5344CB8AC3E}">
        <p14:creationId xmlns:p14="http://schemas.microsoft.com/office/powerpoint/2010/main" val="558877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Tree>
    <p:extLst>
      <p:ext uri="{BB962C8B-B14F-4D97-AF65-F5344CB8AC3E}">
        <p14:creationId xmlns:p14="http://schemas.microsoft.com/office/powerpoint/2010/main" val="161726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Tree>
    <p:extLst>
      <p:ext uri="{BB962C8B-B14F-4D97-AF65-F5344CB8AC3E}">
        <p14:creationId xmlns:p14="http://schemas.microsoft.com/office/powerpoint/2010/main" val="2069107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91130F9-CC44-490A-A80C-7C0CCDAF4F74}" type="datetime1">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CACA0-EBE1-4B1F-BCED-31EAD5C4A5E1}" type="slidenum">
              <a:rPr lang="en-US" smtClean="0"/>
              <a:t>‹#›</a:t>
            </a:fld>
            <a:endParaRPr lang="en-US"/>
          </a:p>
        </p:txBody>
      </p:sp>
    </p:spTree>
    <p:extLst>
      <p:ext uri="{BB962C8B-B14F-4D97-AF65-F5344CB8AC3E}">
        <p14:creationId xmlns:p14="http://schemas.microsoft.com/office/powerpoint/2010/main" val="2072133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E21BD2-3BBF-422E-8DA8-02E7741C9A63}" type="datetime1">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CACA0-EBE1-4B1F-BCED-31EAD5C4A5E1}" type="slidenum">
              <a:rPr lang="en-US" smtClean="0"/>
              <a:t>‹#›</a:t>
            </a:fld>
            <a:endParaRPr lang="en-US"/>
          </a:p>
        </p:txBody>
      </p:sp>
    </p:spTree>
    <p:extLst>
      <p:ext uri="{BB962C8B-B14F-4D97-AF65-F5344CB8AC3E}">
        <p14:creationId xmlns:p14="http://schemas.microsoft.com/office/powerpoint/2010/main" val="2865861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717942-ADB1-4DA6-B5C5-154907036D0C}" type="datetime1">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CACA0-EBE1-4B1F-BCED-31EAD5C4A5E1}" type="slidenum">
              <a:rPr lang="en-US" smtClean="0"/>
              <a:t>‹#›</a:t>
            </a:fld>
            <a:endParaRPr lang="en-US"/>
          </a:p>
        </p:txBody>
      </p:sp>
    </p:spTree>
    <p:extLst>
      <p:ext uri="{BB962C8B-B14F-4D97-AF65-F5344CB8AC3E}">
        <p14:creationId xmlns:p14="http://schemas.microsoft.com/office/powerpoint/2010/main" val="3274378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7A7A6C-CF94-43BD-9576-728BE51A23DA}" type="datetime1">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CACA0-EBE1-4B1F-BCED-31EAD5C4A5E1}" type="slidenum">
              <a:rPr lang="en-US" smtClean="0"/>
              <a:t>‹#›</a:t>
            </a:fld>
            <a:endParaRPr lang="en-US"/>
          </a:p>
        </p:txBody>
      </p:sp>
    </p:spTree>
    <p:extLst>
      <p:ext uri="{BB962C8B-B14F-4D97-AF65-F5344CB8AC3E}">
        <p14:creationId xmlns:p14="http://schemas.microsoft.com/office/powerpoint/2010/main" val="3956989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212373-35E3-494A-9F2D-37E70B52F87F}" type="datetime1">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CACA0-EBE1-4B1F-BCED-31EAD5C4A5E1}" type="slidenum">
              <a:rPr lang="en-US" smtClean="0"/>
              <a:t>‹#›</a:t>
            </a:fld>
            <a:endParaRPr lang="en-US"/>
          </a:p>
        </p:txBody>
      </p:sp>
    </p:spTree>
    <p:extLst>
      <p:ext uri="{BB962C8B-B14F-4D97-AF65-F5344CB8AC3E}">
        <p14:creationId xmlns:p14="http://schemas.microsoft.com/office/powerpoint/2010/main" val="3995168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E52148F-EDBD-4174-B3F3-2F98E46DC03D}" type="datetime1">
              <a:rPr lang="en-US" smtClean="0"/>
              <a:t>8/1/2016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CACA0-EBE1-4B1F-BCED-31EAD5C4A5E1}" type="slidenum">
              <a:rPr lang="en-US" smtClean="0"/>
              <a:t>‹#›</a:t>
            </a:fld>
            <a:endParaRPr lang="en-US"/>
          </a:p>
        </p:txBody>
      </p:sp>
    </p:spTree>
    <p:extLst>
      <p:ext uri="{BB962C8B-B14F-4D97-AF65-F5344CB8AC3E}">
        <p14:creationId xmlns:p14="http://schemas.microsoft.com/office/powerpoint/2010/main" val="373762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F7E6591-E831-488C-A9FE-C6288FCBA972}" type="datetime1">
              <a:rPr lang="en-US" smtClean="0"/>
              <a:t>8/1/2016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ACACA0-EBE1-4B1F-BCED-31EAD5C4A5E1}" type="slidenum">
              <a:rPr lang="en-US" smtClean="0"/>
              <a:t>‹#›</a:t>
            </a:fld>
            <a:endParaRPr lang="en-US"/>
          </a:p>
        </p:txBody>
      </p:sp>
    </p:spTree>
    <p:extLst>
      <p:ext uri="{BB962C8B-B14F-4D97-AF65-F5344CB8AC3E}">
        <p14:creationId xmlns:p14="http://schemas.microsoft.com/office/powerpoint/2010/main" val="3004302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F205E1D-7669-4A68-8DD5-D29EC94F2730}" type="datetime1">
              <a:rPr lang="en-US" smtClean="0"/>
              <a:t>8/1/2016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ACACA0-EBE1-4B1F-BCED-31EAD5C4A5E1}" type="slidenum">
              <a:rPr lang="en-US" smtClean="0"/>
              <a:t>‹#›</a:t>
            </a:fld>
            <a:endParaRPr lang="en-US"/>
          </a:p>
        </p:txBody>
      </p:sp>
    </p:spTree>
    <p:extLst>
      <p:ext uri="{BB962C8B-B14F-4D97-AF65-F5344CB8AC3E}">
        <p14:creationId xmlns:p14="http://schemas.microsoft.com/office/powerpoint/2010/main" val="533541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71C31D-363E-41F6-B11F-E64FBE2BA249}" type="datetime1">
              <a:rPr lang="en-US" smtClean="0"/>
              <a:t>8/1/2016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ACACA0-EBE1-4B1F-BCED-31EAD5C4A5E1}" type="slidenum">
              <a:rPr lang="en-US" smtClean="0"/>
              <a:t>‹#›</a:t>
            </a:fld>
            <a:endParaRPr lang="en-US"/>
          </a:p>
        </p:txBody>
      </p:sp>
    </p:spTree>
    <p:extLst>
      <p:ext uri="{BB962C8B-B14F-4D97-AF65-F5344CB8AC3E}">
        <p14:creationId xmlns:p14="http://schemas.microsoft.com/office/powerpoint/2010/main" val="1866685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B64E29-0586-4712-B700-35FCE4A12D70}" type="datetime1">
              <a:rPr lang="en-US" smtClean="0"/>
              <a:t>8/1/2016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CACA0-EBE1-4B1F-BCED-31EAD5C4A5E1}" type="slidenum">
              <a:rPr lang="en-US" smtClean="0"/>
              <a:t>‹#›</a:t>
            </a:fld>
            <a:endParaRPr lang="en-US"/>
          </a:p>
        </p:txBody>
      </p:sp>
    </p:spTree>
    <p:extLst>
      <p:ext uri="{BB962C8B-B14F-4D97-AF65-F5344CB8AC3E}">
        <p14:creationId xmlns:p14="http://schemas.microsoft.com/office/powerpoint/2010/main" val="2594329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30ED7F-4C07-4F1E-9D02-D601B9659552}" type="datetime1">
              <a:rPr lang="en-US" smtClean="0"/>
              <a:t>8/1/2016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CACA0-EBE1-4B1F-BCED-31EAD5C4A5E1}" type="slidenum">
              <a:rPr lang="en-US" smtClean="0"/>
              <a:t>‹#›</a:t>
            </a:fld>
            <a:endParaRPr lang="en-US"/>
          </a:p>
        </p:txBody>
      </p:sp>
    </p:spTree>
    <p:extLst>
      <p:ext uri="{BB962C8B-B14F-4D97-AF65-F5344CB8AC3E}">
        <p14:creationId xmlns:p14="http://schemas.microsoft.com/office/powerpoint/2010/main" val="3545309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21DD2E-8BF8-4B47-802A-7F4933624CCE}" type="datetime1">
              <a:rPr lang="en-US" smtClean="0"/>
              <a:t>8/1/2016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ACACA0-EBE1-4B1F-BCED-31EAD5C4A5E1}" type="slidenum">
              <a:rPr lang="en-US" smtClean="0"/>
              <a:t>‹#›</a:t>
            </a:fld>
            <a:endParaRPr lang="en-US"/>
          </a:p>
        </p:txBody>
      </p:sp>
    </p:spTree>
    <p:extLst>
      <p:ext uri="{BB962C8B-B14F-4D97-AF65-F5344CB8AC3E}">
        <p14:creationId xmlns:p14="http://schemas.microsoft.com/office/powerpoint/2010/main" val="4512002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1242" y="480060"/>
            <a:ext cx="7772400" cy="3074670"/>
          </a:xfrm>
        </p:spPr>
        <p:txBody>
          <a:bodyPr>
            <a:noAutofit/>
          </a:bodyPr>
          <a:lstStyle/>
          <a:p>
            <a:pPr>
              <a:lnSpc>
                <a:spcPct val="115000"/>
              </a:lnSpc>
              <a:spcBef>
                <a:spcPts val="600"/>
              </a:spcBef>
            </a:pPr>
            <a:r>
              <a:rPr lang="en-US" sz="4400" dirty="0" smtClean="0">
                <a:solidFill>
                  <a:srgbClr val="003366"/>
                </a:solidFill>
                <a:latin typeface="Castellar" panose="020A0402060406010301" pitchFamily="18" charset="0"/>
                <a:ea typeface="Calibri" panose="020F0502020204030204" pitchFamily="34" charset="0"/>
                <a:cs typeface="Times New Roman" panose="02020603050405020304" pitchFamily="18" charset="0"/>
              </a:rPr>
              <a:t>Bringing </a:t>
            </a:r>
            <a:r>
              <a:rPr lang="en-US" sz="4400" dirty="0">
                <a:solidFill>
                  <a:srgbClr val="003366"/>
                </a:solidFill>
                <a:latin typeface="Castellar" panose="020A0402060406010301" pitchFamily="18" charset="0"/>
                <a:ea typeface="Calibri" panose="020F0502020204030204" pitchFamily="34" charset="0"/>
                <a:cs typeface="Times New Roman" panose="02020603050405020304" pitchFamily="18" charset="0"/>
              </a:rPr>
              <a:t>Police Crash Investigation and </a:t>
            </a:r>
            <a:r>
              <a:rPr lang="en-US" sz="4400" dirty="0" smtClean="0">
                <a:solidFill>
                  <a:srgbClr val="003366"/>
                </a:solidFill>
                <a:latin typeface="Castellar" panose="020A0402060406010301" pitchFamily="18" charset="0"/>
                <a:ea typeface="Calibri" panose="020F0502020204030204" pitchFamily="34" charset="0"/>
                <a:cs typeface="Times New Roman" panose="02020603050405020304" pitchFamily="18" charset="0"/>
              </a:rPr>
              <a:t>Reporting into the 21</a:t>
            </a:r>
            <a:r>
              <a:rPr lang="en-US" sz="4400" baseline="30000" dirty="0" smtClean="0">
                <a:solidFill>
                  <a:srgbClr val="003366"/>
                </a:solidFill>
                <a:latin typeface="Castellar" panose="020A0402060406010301" pitchFamily="18" charset="0"/>
                <a:ea typeface="Calibri" panose="020F0502020204030204" pitchFamily="34" charset="0"/>
                <a:cs typeface="Times New Roman" panose="02020603050405020304" pitchFamily="18" charset="0"/>
              </a:rPr>
              <a:t>st</a:t>
            </a:r>
            <a:r>
              <a:rPr lang="en-US" sz="4400" dirty="0" smtClean="0">
                <a:solidFill>
                  <a:srgbClr val="003366"/>
                </a:solidFill>
                <a:latin typeface="Castellar" panose="020A0402060406010301" pitchFamily="18" charset="0"/>
                <a:ea typeface="Calibri" panose="020F0502020204030204" pitchFamily="34" charset="0"/>
                <a:cs typeface="Times New Roman" panose="02020603050405020304" pitchFamily="18" charset="0"/>
              </a:rPr>
              <a:t> century</a:t>
            </a:r>
            <a:endParaRPr lang="en-US" sz="4400" dirty="0">
              <a:solidFill>
                <a:srgbClr val="003366"/>
              </a:solidFill>
              <a:latin typeface="Castellar" panose="020A0402060406010301" pitchFamily="18" charset="0"/>
            </a:endParaRPr>
          </a:p>
        </p:txBody>
      </p:sp>
      <p:sp>
        <p:nvSpPr>
          <p:cNvPr id="3" name="Subtitle 2"/>
          <p:cNvSpPr>
            <a:spLocks noGrp="1"/>
          </p:cNvSpPr>
          <p:nvPr>
            <p:ph type="subTitle" idx="1"/>
          </p:nvPr>
        </p:nvSpPr>
        <p:spPr>
          <a:xfrm>
            <a:off x="861934" y="3700009"/>
            <a:ext cx="7292715" cy="1808876"/>
          </a:xfrm>
        </p:spPr>
        <p:txBody>
          <a:bodyPr>
            <a:noAutofit/>
          </a:bodyPr>
          <a:lstStyle/>
          <a:p>
            <a:r>
              <a:rPr lang="en-US" sz="3200" dirty="0" smtClean="0">
                <a:latin typeface="Perpetua" panose="02020502060401020303" pitchFamily="18" charset="0"/>
              </a:rPr>
              <a:t>Why the National Transportation Safety Board should Advocate that State and Local Police Update how they Investigate and Report on Motor Vehicle Crashes</a:t>
            </a:r>
            <a:endParaRPr lang="en-US" sz="3200" dirty="0">
              <a:latin typeface="Perpetua" panose="02020502060401020303" pitchFamily="18" charset="0"/>
            </a:endParaRPr>
          </a:p>
        </p:txBody>
      </p:sp>
      <p:sp>
        <p:nvSpPr>
          <p:cNvPr id="4" name="TextBox 3"/>
          <p:cNvSpPr txBox="1"/>
          <p:nvPr/>
        </p:nvSpPr>
        <p:spPr>
          <a:xfrm>
            <a:off x="6169097" y="5573128"/>
            <a:ext cx="2210862" cy="923330"/>
          </a:xfrm>
          <a:prstGeom prst="rect">
            <a:avLst/>
          </a:prstGeom>
          <a:noFill/>
        </p:spPr>
        <p:txBody>
          <a:bodyPr wrap="none" rtlCol="0">
            <a:spAutoFit/>
          </a:bodyPr>
          <a:lstStyle/>
          <a:p>
            <a:r>
              <a:rPr lang="en-US" dirty="0" smtClean="0">
                <a:latin typeface="Georgia" panose="02040502050405020303" pitchFamily="18" charset="0"/>
              </a:rPr>
              <a:t>Carl </a:t>
            </a:r>
            <a:r>
              <a:rPr lang="en-US" dirty="0">
                <a:latin typeface="Georgia" panose="02040502050405020303" pitchFamily="18" charset="0"/>
              </a:rPr>
              <a:t>E. Nash, Ph.D. </a:t>
            </a:r>
          </a:p>
          <a:p>
            <a:r>
              <a:rPr lang="en-US" dirty="0" smtClean="0">
                <a:latin typeface="Georgia" panose="02040502050405020303" pitchFamily="18" charset="0"/>
              </a:rPr>
              <a:t>Washington, D.C.</a:t>
            </a:r>
          </a:p>
          <a:p>
            <a:r>
              <a:rPr lang="en-US" dirty="0" smtClean="0">
                <a:latin typeface="Georgia" panose="02040502050405020303" pitchFamily="18" charset="0"/>
              </a:rPr>
              <a:t>August </a:t>
            </a:r>
            <a:r>
              <a:rPr lang="en-US" dirty="0" smtClean="0">
                <a:latin typeface="Georgia" panose="02040502050405020303" pitchFamily="18" charset="0"/>
              </a:rPr>
              <a:t>2, 2016</a:t>
            </a:r>
            <a:endParaRPr lang="en-US" dirty="0">
              <a:latin typeface="Georgia" panose="02040502050405020303" pitchFamily="18" charset="0"/>
            </a:endParaRPr>
          </a:p>
        </p:txBody>
      </p:sp>
    </p:spTree>
    <p:extLst>
      <p:ext uri="{BB962C8B-B14F-4D97-AF65-F5344CB8AC3E}">
        <p14:creationId xmlns:p14="http://schemas.microsoft.com/office/powerpoint/2010/main" val="2412003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34498"/>
            <a:ext cx="7886700" cy="1213303"/>
          </a:xfrm>
        </p:spPr>
        <p:txBody>
          <a:bodyPr>
            <a:normAutofit fontScale="90000"/>
          </a:bodyPr>
          <a:lstStyle/>
          <a:p>
            <a:pPr algn="ctr"/>
            <a:r>
              <a:rPr lang="en-US" dirty="0" smtClean="0">
                <a:solidFill>
                  <a:srgbClr val="003366"/>
                </a:solidFill>
                <a:latin typeface="Perpetua" panose="02020502060401020303" pitchFamily="18" charset="0"/>
              </a:rPr>
              <a:t>Equipment for a New Approach</a:t>
            </a:r>
            <a:br>
              <a:rPr lang="en-US" dirty="0" smtClean="0">
                <a:solidFill>
                  <a:srgbClr val="003366"/>
                </a:solidFill>
                <a:latin typeface="Perpetua" panose="02020502060401020303" pitchFamily="18" charset="0"/>
              </a:rPr>
            </a:br>
            <a:r>
              <a:rPr lang="en-US" dirty="0" smtClean="0">
                <a:solidFill>
                  <a:srgbClr val="003366"/>
                </a:solidFill>
                <a:latin typeface="Perpetua" panose="02020502060401020303" pitchFamily="18" charset="0"/>
              </a:rPr>
              <a:t>to Crash Investigation &amp; Reporting</a:t>
            </a:r>
            <a:endParaRPr lang="en-US" dirty="0">
              <a:solidFill>
                <a:srgbClr val="003366"/>
              </a:solidFill>
              <a:latin typeface="Perpetua" panose="02020502060401020303" pitchFamily="18" charset="0"/>
            </a:endParaRPr>
          </a:p>
        </p:txBody>
      </p:sp>
      <p:sp>
        <p:nvSpPr>
          <p:cNvPr id="3" name="Content Placeholder 2"/>
          <p:cNvSpPr>
            <a:spLocks noGrp="1"/>
          </p:cNvSpPr>
          <p:nvPr>
            <p:ph idx="1"/>
          </p:nvPr>
        </p:nvSpPr>
        <p:spPr>
          <a:xfrm>
            <a:off x="628650" y="1447800"/>
            <a:ext cx="8145236" cy="5102901"/>
          </a:xfrm>
        </p:spPr>
        <p:txBody>
          <a:bodyPr>
            <a:normAutofit fontScale="85000" lnSpcReduction="20000"/>
          </a:bodyPr>
          <a:lstStyle/>
          <a:p>
            <a:pPr>
              <a:lnSpc>
                <a:spcPct val="115000"/>
              </a:lnSpc>
              <a:spcBef>
                <a:spcPts val="600"/>
              </a:spcBef>
            </a:pPr>
            <a:r>
              <a:rPr lang="en-US" dirty="0" smtClean="0">
                <a:latin typeface="Times New Roman" panose="02020603050405020304" pitchFamily="18" charset="0"/>
                <a:ea typeface="Calibri" panose="020F0502020204030204" pitchFamily="34" charset="0"/>
                <a:cs typeface="Times New Roman" panose="02020603050405020304" pitchFamily="18" charset="0"/>
              </a:rPr>
              <a:t>Police crash investigators could have a laptop </a:t>
            </a:r>
            <a:r>
              <a:rPr lang="en-US" dirty="0">
                <a:latin typeface="Times New Roman" panose="02020603050405020304" pitchFamily="18" charset="0"/>
                <a:ea typeface="Calibri" panose="020F0502020204030204" pitchFamily="34" charset="0"/>
                <a:cs typeface="Times New Roman" panose="02020603050405020304" pitchFamily="18" charset="0"/>
              </a:rPr>
              <a:t>or notebook computer with </a:t>
            </a:r>
            <a:r>
              <a:rPr lang="en-US" dirty="0" smtClean="0">
                <a:latin typeface="Times New Roman" panose="02020603050405020304" pitchFamily="18" charset="0"/>
                <a:ea typeface="Calibri" panose="020F0502020204030204" pitchFamily="34" charset="0"/>
                <a:cs typeface="Times New Roman" panose="02020603050405020304" pitchFamily="18" charset="0"/>
              </a:rPr>
              <a:t>dedicated software </a:t>
            </a:r>
            <a:r>
              <a:rPr lang="en-US" dirty="0">
                <a:latin typeface="Times New Roman" panose="02020603050405020304" pitchFamily="18" charset="0"/>
                <a:ea typeface="Calibri" panose="020F0502020204030204" pitchFamily="34" charset="0"/>
                <a:cs typeface="Times New Roman" panose="02020603050405020304" pitchFamily="18" charset="0"/>
              </a:rPr>
              <a:t>to </a:t>
            </a:r>
            <a:r>
              <a:rPr lang="en-US" dirty="0" smtClean="0">
                <a:latin typeface="Times New Roman" panose="02020603050405020304" pitchFamily="18" charset="0"/>
                <a:ea typeface="Calibri" panose="020F0502020204030204" pitchFamily="34" charset="0"/>
                <a:cs typeface="Times New Roman" panose="02020603050405020304" pitchFamily="18" charset="0"/>
              </a:rPr>
              <a:t>guide them, receive data, and </a:t>
            </a:r>
            <a:r>
              <a:rPr lang="en-US" dirty="0">
                <a:latin typeface="Times New Roman" panose="02020603050405020304" pitchFamily="18" charset="0"/>
                <a:ea typeface="Calibri" panose="020F0502020204030204" pitchFamily="34" charset="0"/>
                <a:cs typeface="Times New Roman" panose="02020603050405020304" pitchFamily="18" charset="0"/>
              </a:rPr>
              <a:t>assess crash </a:t>
            </a:r>
            <a:r>
              <a:rPr lang="en-US" dirty="0" smtClean="0">
                <a:latin typeface="Times New Roman" panose="02020603050405020304" pitchFamily="18" charset="0"/>
                <a:ea typeface="Calibri" panose="020F0502020204030204" pitchFamily="34" charset="0"/>
                <a:cs typeface="Times New Roman" panose="02020603050405020304" pitchFamily="18" charset="0"/>
              </a:rPr>
              <a:t>parameters.</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Bef>
                <a:spcPts val="600"/>
              </a:spcBef>
            </a:pPr>
            <a:r>
              <a:rPr lang="en-US" dirty="0" smtClean="0">
                <a:latin typeface="Times New Roman" panose="02020603050405020304" pitchFamily="18" charset="0"/>
                <a:ea typeface="Calibri" panose="020F0502020204030204" pitchFamily="34" charset="0"/>
                <a:cs typeface="Times New Roman" panose="02020603050405020304" pitchFamily="18" charset="0"/>
              </a:rPr>
              <a:t>Guidance </a:t>
            </a:r>
            <a:r>
              <a:rPr lang="en-US" dirty="0">
                <a:latin typeface="Times New Roman" panose="02020603050405020304" pitchFamily="18" charset="0"/>
                <a:ea typeface="Calibri" panose="020F0502020204030204" pitchFamily="34" charset="0"/>
                <a:cs typeface="Times New Roman" panose="02020603050405020304" pitchFamily="18" charset="0"/>
              </a:rPr>
              <a:t>would include:</a:t>
            </a:r>
          </a:p>
          <a:p>
            <a:pPr marR="0" lvl="1">
              <a:lnSpc>
                <a:spcPct val="115000"/>
              </a:lnSpc>
              <a:spcBef>
                <a:spcPts val="600"/>
              </a:spcBef>
              <a:spcAft>
                <a:spcPts val="0"/>
              </a:spcAft>
              <a:buFont typeface="Georgia" panose="02040502050405020303" pitchFamily="18" charset="0"/>
              <a:buChar char="–"/>
            </a:pPr>
            <a:r>
              <a:rPr lang="en-US" dirty="0">
                <a:latin typeface="Times New Roman" panose="02020603050405020304" pitchFamily="18" charset="0"/>
                <a:ea typeface="Calibri" panose="020F0502020204030204" pitchFamily="34" charset="0"/>
                <a:cs typeface="Times New Roman" panose="02020603050405020304" pitchFamily="18" charset="0"/>
              </a:rPr>
              <a:t>instructions for taking digital photographs of the vehicle(s) and key aspects of the scene, and  </a:t>
            </a:r>
          </a:p>
          <a:p>
            <a:pPr marR="0" lvl="1">
              <a:lnSpc>
                <a:spcPct val="115000"/>
              </a:lnSpc>
              <a:spcBef>
                <a:spcPts val="600"/>
              </a:spcBef>
              <a:spcAft>
                <a:spcPts val="0"/>
              </a:spcAft>
              <a:buFont typeface="Georgia" panose="02040502050405020303" pitchFamily="18" charset="0"/>
              <a:buChar char="–"/>
            </a:pPr>
            <a:r>
              <a:rPr lang="en-US" dirty="0" smtClean="0">
                <a:latin typeface="Times New Roman" panose="02020603050405020304" pitchFamily="18" charset="0"/>
                <a:ea typeface="Calibri" panose="020F0502020204030204" pitchFamily="34" charset="0"/>
                <a:cs typeface="Times New Roman" panose="02020603050405020304" pitchFamily="18" charset="0"/>
              </a:rPr>
              <a:t>instructions </a:t>
            </a:r>
            <a:r>
              <a:rPr lang="en-US" dirty="0">
                <a:latin typeface="Times New Roman" panose="02020603050405020304" pitchFamily="18" charset="0"/>
                <a:ea typeface="Calibri" panose="020F0502020204030204" pitchFamily="34" charset="0"/>
                <a:cs typeface="Times New Roman" panose="02020603050405020304" pitchFamily="18" charset="0"/>
              </a:rPr>
              <a:t>for interviewing the people involved in the crash and </a:t>
            </a:r>
            <a:r>
              <a:rPr lang="en-US" dirty="0" smtClean="0">
                <a:latin typeface="Times New Roman" panose="02020603050405020304" pitchFamily="18" charset="0"/>
                <a:ea typeface="Calibri" panose="020F0502020204030204" pitchFamily="34" charset="0"/>
                <a:cs typeface="Times New Roman" panose="02020603050405020304" pitchFamily="18" charset="0"/>
              </a:rPr>
              <a:t>witnesses, and </a:t>
            </a:r>
            <a:r>
              <a:rPr lang="en-US" dirty="0">
                <a:latin typeface="Times New Roman" panose="02020603050405020304" pitchFamily="18" charset="0"/>
                <a:ea typeface="Calibri" panose="020F0502020204030204" pitchFamily="34" charset="0"/>
                <a:cs typeface="Times New Roman" panose="02020603050405020304" pitchFamily="18" charset="0"/>
              </a:rPr>
              <a:t>observing the nature and severity of </a:t>
            </a:r>
            <a:r>
              <a:rPr lang="en-US" dirty="0" smtClean="0">
                <a:latin typeface="Times New Roman" panose="02020603050405020304" pitchFamily="18" charset="0"/>
                <a:ea typeface="Calibri" panose="020F0502020204030204" pitchFamily="34" charset="0"/>
                <a:cs typeface="Times New Roman" panose="02020603050405020304" pitchFamily="18" charset="0"/>
              </a:rPr>
              <a:t>injuries.</a:t>
            </a:r>
          </a:p>
          <a:p>
            <a:pPr>
              <a:lnSpc>
                <a:spcPct val="115000"/>
              </a:lnSpc>
              <a:spcBef>
                <a:spcPts val="600"/>
              </a:spcBef>
            </a:pPr>
            <a:r>
              <a:rPr lang="en-US" dirty="0" smtClean="0">
                <a:latin typeface="Times New Roman" panose="02020603050405020304" pitchFamily="18" charset="0"/>
                <a:ea typeface="Calibri" panose="020F0502020204030204" pitchFamily="34" charset="0"/>
                <a:cs typeface="Times New Roman" panose="02020603050405020304" pitchFamily="18" charset="0"/>
              </a:rPr>
              <a:t>Artificial </a:t>
            </a:r>
            <a:r>
              <a:rPr lang="en-US" dirty="0">
                <a:latin typeface="Times New Roman" panose="02020603050405020304" pitchFamily="18" charset="0"/>
                <a:ea typeface="Calibri" panose="020F0502020204030204" pitchFamily="34" charset="0"/>
                <a:cs typeface="Times New Roman" panose="02020603050405020304" pitchFamily="18" charset="0"/>
              </a:rPr>
              <a:t>intelligence </a:t>
            </a:r>
            <a:r>
              <a:rPr lang="en-US" dirty="0" smtClean="0">
                <a:latin typeface="Times New Roman" panose="02020603050405020304" pitchFamily="18" charset="0"/>
                <a:ea typeface="Calibri" panose="020F0502020204030204" pitchFamily="34" charset="0"/>
                <a:cs typeface="Times New Roman" panose="02020603050405020304" pitchFamily="18" charset="0"/>
              </a:rPr>
              <a:t>to </a:t>
            </a:r>
            <a:r>
              <a:rPr lang="en-US" dirty="0">
                <a:latin typeface="Times New Roman" panose="02020603050405020304" pitchFamily="18" charset="0"/>
                <a:ea typeface="Calibri" panose="020F0502020204030204" pitchFamily="34" charset="0"/>
                <a:cs typeface="Times New Roman" panose="02020603050405020304" pitchFamily="18" charset="0"/>
              </a:rPr>
              <a:t>estimate </a:t>
            </a:r>
            <a:r>
              <a:rPr lang="en-US" dirty="0" smtClean="0">
                <a:latin typeface="Times New Roman" panose="02020603050405020304" pitchFamily="18" charset="0"/>
                <a:ea typeface="Calibri" panose="020F0502020204030204" pitchFamily="34" charset="0"/>
                <a:cs typeface="Times New Roman" panose="02020603050405020304" pitchFamily="18" charset="0"/>
              </a:rPr>
              <a:t>crash</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smtClean="0">
                <a:latin typeface="Times New Roman" panose="02020603050405020304" pitchFamily="18" charset="0"/>
                <a:ea typeface="Calibri" panose="020F0502020204030204" pitchFamily="34" charset="0"/>
                <a:cs typeface="Times New Roman" panose="02020603050405020304" pitchFamily="18" charset="0"/>
              </a:rPr>
              <a:t>&amp; injury severity:</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lvl="1">
              <a:lnSpc>
                <a:spcPct val="115000"/>
              </a:lnSpc>
              <a:spcBef>
                <a:spcPts val="600"/>
              </a:spcBef>
              <a:buFont typeface="Georgia" panose="02040502050405020303" pitchFamily="18" charset="0"/>
              <a:buChar char="–"/>
            </a:pPr>
            <a:r>
              <a:rPr lang="en-US" dirty="0" smtClean="0">
                <a:latin typeface="Times New Roman" panose="02020603050405020304" pitchFamily="18" charset="0"/>
                <a:ea typeface="Calibri" panose="020F0502020204030204" pitchFamily="34" charset="0"/>
                <a:cs typeface="Times New Roman" panose="02020603050405020304" pitchFamily="18" charset="0"/>
              </a:rPr>
              <a:t>Collision </a:t>
            </a:r>
            <a:r>
              <a:rPr lang="en-US" dirty="0">
                <a:latin typeface="Times New Roman" panose="02020603050405020304" pitchFamily="18" charset="0"/>
                <a:ea typeface="Calibri" panose="020F0502020204030204" pitchFamily="34" charset="0"/>
                <a:cs typeface="Times New Roman" panose="02020603050405020304" pitchFamily="18" charset="0"/>
              </a:rPr>
              <a:t>Deformation Code(s) </a:t>
            </a:r>
            <a:r>
              <a:rPr lang="en-US" dirty="0" smtClean="0">
                <a:latin typeface="Times New Roman" panose="02020603050405020304" pitchFamily="18" charset="0"/>
                <a:ea typeface="Calibri" panose="020F0502020204030204" pitchFamily="34" charset="0"/>
                <a:cs typeface="Times New Roman" panose="02020603050405020304" pitchFamily="18" charset="0"/>
              </a:rPr>
              <a:t>derived from </a:t>
            </a:r>
            <a:r>
              <a:rPr lang="en-US" dirty="0">
                <a:latin typeface="Times New Roman" panose="02020603050405020304" pitchFamily="18" charset="0"/>
                <a:ea typeface="Calibri" panose="020F0502020204030204" pitchFamily="34" charset="0"/>
                <a:cs typeface="Times New Roman" panose="02020603050405020304" pitchFamily="18" charset="0"/>
              </a:rPr>
              <a:t>photographs of the </a:t>
            </a:r>
            <a:r>
              <a:rPr lang="en-US" dirty="0" smtClean="0">
                <a:latin typeface="Times New Roman" panose="02020603050405020304" pitchFamily="18" charset="0"/>
                <a:ea typeface="Calibri" panose="020F0502020204030204" pitchFamily="34" charset="0"/>
                <a:cs typeface="Times New Roman" panose="02020603050405020304" pitchFamily="18" charset="0"/>
              </a:rPr>
              <a:t>vehicle from which the </a:t>
            </a:r>
            <a:r>
              <a:rPr lang="en-US" dirty="0">
                <a:latin typeface="Times New Roman" panose="02020603050405020304" pitchFamily="18" charset="0"/>
                <a:ea typeface="Calibri" panose="020F0502020204030204" pitchFamily="34" charset="0"/>
                <a:cs typeface="Times New Roman" panose="02020603050405020304" pitchFamily="18" charset="0"/>
              </a:rPr>
              <a:t>severity of the crash forces and </a:t>
            </a:r>
            <a:r>
              <a:rPr lang="en-US" dirty="0" smtClean="0">
                <a:latin typeface="Times New Roman" panose="02020603050405020304" pitchFamily="18" charset="0"/>
                <a:ea typeface="Calibri" panose="020F0502020204030204" pitchFamily="34" charset="0"/>
                <a:cs typeface="Times New Roman" panose="02020603050405020304" pitchFamily="18" charset="0"/>
              </a:rPr>
              <a:t>energy can be estimated, and</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lvl="1">
              <a:lnSpc>
                <a:spcPct val="115000"/>
              </a:lnSpc>
              <a:spcBef>
                <a:spcPts val="600"/>
              </a:spcBef>
              <a:buFont typeface="Georgia" panose="02040502050405020303" pitchFamily="18" charset="0"/>
              <a:buChar char="–"/>
            </a:pPr>
            <a:r>
              <a:rPr lang="en-US" dirty="0" smtClean="0">
                <a:latin typeface="Times New Roman" panose="02020603050405020304" pitchFamily="18" charset="0"/>
                <a:ea typeface="Calibri" panose="020F0502020204030204" pitchFamily="34" charset="0"/>
                <a:cs typeface="Times New Roman" panose="02020603050405020304" pitchFamily="18" charset="0"/>
              </a:rPr>
              <a:t>Abbreviated </a:t>
            </a:r>
            <a:r>
              <a:rPr lang="en-US" dirty="0">
                <a:latin typeface="Times New Roman" panose="02020603050405020304" pitchFamily="18" charset="0"/>
                <a:ea typeface="Calibri" panose="020F0502020204030204" pitchFamily="34" charset="0"/>
                <a:cs typeface="Times New Roman" panose="02020603050405020304" pitchFamily="18" charset="0"/>
              </a:rPr>
              <a:t>Injury </a:t>
            </a:r>
            <a:r>
              <a:rPr lang="en-US" dirty="0" smtClean="0">
                <a:latin typeface="Times New Roman" panose="02020603050405020304" pitchFamily="18" charset="0"/>
                <a:ea typeface="Calibri" panose="020F0502020204030204" pitchFamily="34" charset="0"/>
                <a:cs typeface="Times New Roman" panose="02020603050405020304" pitchFamily="18" charset="0"/>
              </a:rPr>
              <a:t>Scale descriptions of </a:t>
            </a:r>
            <a:r>
              <a:rPr lang="en-US" dirty="0">
                <a:latin typeface="Times New Roman" panose="02020603050405020304" pitchFamily="18" charset="0"/>
                <a:ea typeface="Calibri" panose="020F0502020204030204" pitchFamily="34" charset="0"/>
                <a:cs typeface="Times New Roman" panose="02020603050405020304" pitchFamily="18" charset="0"/>
              </a:rPr>
              <a:t>crash </a:t>
            </a:r>
            <a:r>
              <a:rPr lang="en-US" dirty="0" smtClean="0">
                <a:latin typeface="Times New Roman" panose="02020603050405020304" pitchFamily="18" charset="0"/>
                <a:ea typeface="Calibri" panose="020F0502020204030204" pitchFamily="34" charset="0"/>
                <a:cs typeface="Times New Roman" panose="02020603050405020304" pitchFamily="18" charset="0"/>
              </a:rPr>
              <a:t>injuries using, for example, </a:t>
            </a:r>
            <a:r>
              <a:rPr lang="en-US" i="1" dirty="0" smtClean="0">
                <a:latin typeface="Times New Roman" panose="02020603050405020304" pitchFamily="18" charset="0"/>
                <a:ea typeface="Calibri" panose="020F0502020204030204" pitchFamily="34" charset="0"/>
                <a:cs typeface="Times New Roman" panose="02020603050405020304" pitchFamily="18" charset="0"/>
              </a:rPr>
              <a:t>TraumaHawk</a:t>
            </a:r>
            <a:r>
              <a:rPr lang="en-US" dirty="0" smtClean="0">
                <a:latin typeface="Times New Roman" panose="02020603050405020304" pitchFamily="18" charset="0"/>
                <a:ea typeface="Calibri" panose="020F0502020204030204" pitchFamily="34" charset="0"/>
                <a:cs typeface="Times New Roman" panose="02020603050405020304" pitchFamily="18" charset="0"/>
              </a:rPr>
              <a:t>, a University of Iowa product.  </a:t>
            </a:r>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0438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85" y="148125"/>
            <a:ext cx="8207828" cy="788760"/>
          </a:xfrm>
        </p:spPr>
        <p:txBody>
          <a:bodyPr>
            <a:normAutofit/>
          </a:bodyPr>
          <a:lstStyle/>
          <a:p>
            <a:pPr algn="ctr"/>
            <a:r>
              <a:rPr lang="en-US" sz="4000" dirty="0" smtClean="0">
                <a:solidFill>
                  <a:srgbClr val="003366"/>
                </a:solidFill>
                <a:latin typeface="Perpetua" panose="02020502060401020303" pitchFamily="18" charset="0"/>
              </a:rPr>
              <a:t>New Investigation &amp; Reporting Equipment</a:t>
            </a:r>
            <a:endParaRPr lang="en-US" dirty="0">
              <a:solidFill>
                <a:srgbClr val="003366"/>
              </a:solidFill>
            </a:endParaRPr>
          </a:p>
        </p:txBody>
      </p:sp>
      <p:sp>
        <p:nvSpPr>
          <p:cNvPr id="3" name="Content Placeholder 2"/>
          <p:cNvSpPr>
            <a:spLocks noGrp="1"/>
          </p:cNvSpPr>
          <p:nvPr>
            <p:ph idx="1"/>
          </p:nvPr>
        </p:nvSpPr>
        <p:spPr>
          <a:xfrm>
            <a:off x="468085" y="861934"/>
            <a:ext cx="8207828" cy="5763717"/>
          </a:xfrm>
        </p:spPr>
        <p:txBody>
          <a:bodyPr>
            <a:noAutofit/>
          </a:bodyPr>
          <a:lstStyle/>
          <a:p>
            <a:pPr marL="342900" indent="-342900">
              <a:lnSpc>
                <a:spcPct val="100000"/>
              </a:lnSpc>
              <a:spcBef>
                <a:spcPts val="600"/>
              </a:spcBef>
              <a:buFont typeface="Symbol" panose="05050102010706020507" pitchFamily="18" charset="2"/>
              <a:buChar char=""/>
            </a:pP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Tools to </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“read”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VINs, driver’s </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licenses, vehicle registrations, and insurance cards and enter the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data into </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the report</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r>
              <a:rPr lang="en-US" sz="24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p>
          <a:p>
            <a:pPr marL="342900" indent="-342900">
              <a:lnSpc>
                <a:spcPct val="100000"/>
              </a:lnSpc>
              <a:spcBef>
                <a:spcPts val="600"/>
              </a:spcBef>
              <a:buFont typeface="Symbol" panose="05050102010706020507" pitchFamily="18" charset="2"/>
              <a:buChar char=""/>
            </a:pPr>
            <a:r>
              <a:rPr lang="en-US" sz="2400" i="1"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Google </a:t>
            </a:r>
            <a:r>
              <a:rPr lang="en-US" sz="2400" i="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Maps</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show</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scaled satellite </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crash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scenes.  Computer </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drawing tools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can</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show vehicle trajectories, impact points, and final vehicle rest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points, involved guardrails</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trees,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and such.</a:t>
            </a:r>
            <a:endPar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00000"/>
              </a:lnSpc>
              <a:spcBef>
                <a:spcPts val="600"/>
              </a:spcBef>
              <a:buFont typeface="Symbol" panose="05050102010706020507" pitchFamily="18" charset="2"/>
              <a:buChar char=""/>
            </a:pP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Guidance for photographing the vehicles and scene.  </a:t>
            </a:r>
            <a:endPar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0000"/>
              </a:lnSpc>
              <a:spcBef>
                <a:spcPts val="600"/>
              </a:spcBef>
              <a:buFont typeface="Symbol" panose="05050102010706020507" pitchFamily="18" charset="2"/>
              <a:buChar char=""/>
            </a:pP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L</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ow-cost </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tools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to download </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pre-crash speed, pre-crash braking, and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safety belt use </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from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vehicle “</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black box” crash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recorders.  (This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would</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require cooperation of automakers to modify crash recorders to facilitate access with appropriate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access and privacy </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protections</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0000"/>
              </a:lnSpc>
              <a:spcBef>
                <a:spcPts val="600"/>
              </a:spcBef>
              <a:buFont typeface="Symbol" panose="05050102010706020507" pitchFamily="18" charset="2"/>
              <a:buChar char=""/>
            </a:pP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T</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he </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Internet for timely transmission of completed PARs to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police </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headquarters and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 </a:t>
            </a:r>
            <a:r>
              <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central state database of crashes within a </a:t>
            </a:r>
            <a:r>
              <a:rPr lang="en-US" sz="240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state or into a cloud database.</a:t>
            </a:r>
            <a:endParaRPr lang="en-US" sz="24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7377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90175"/>
            <a:ext cx="7886700" cy="789117"/>
          </a:xfrm>
        </p:spPr>
        <p:txBody>
          <a:bodyPr>
            <a:normAutofit/>
          </a:bodyPr>
          <a:lstStyle/>
          <a:p>
            <a:pPr algn="ctr"/>
            <a:r>
              <a:rPr lang="en-US" sz="4000" dirty="0" smtClean="0">
                <a:solidFill>
                  <a:srgbClr val="003366"/>
                </a:solidFill>
                <a:latin typeface="Perpetua" panose="02020502060401020303" pitchFamily="18" charset="0"/>
              </a:rPr>
              <a:t>A Note on Vehicle Crash Recorders</a:t>
            </a:r>
            <a:endParaRPr lang="en-US" sz="4000" dirty="0"/>
          </a:p>
        </p:txBody>
      </p:sp>
      <p:sp>
        <p:nvSpPr>
          <p:cNvPr id="3" name="Content Placeholder 2"/>
          <p:cNvSpPr>
            <a:spLocks noGrp="1"/>
          </p:cNvSpPr>
          <p:nvPr>
            <p:ph idx="1"/>
          </p:nvPr>
        </p:nvSpPr>
        <p:spPr>
          <a:xfrm>
            <a:off x="628650" y="1139251"/>
            <a:ext cx="7990694" cy="5411451"/>
          </a:xfrm>
        </p:spPr>
        <p:txBody>
          <a:bodyPr>
            <a:normAutofit/>
          </a:bodyPr>
          <a:lstStyle/>
          <a:p>
            <a:r>
              <a:rPr lang="en-US" sz="2400" dirty="0" smtClean="0">
                <a:latin typeface="Times New Roman" panose="02020603050405020304" pitchFamily="18" charset="0"/>
                <a:cs typeface="Times New Roman" panose="02020603050405020304" pitchFamily="18" charset="0"/>
              </a:rPr>
              <a:t>Crash recorders installed in </a:t>
            </a:r>
            <a:r>
              <a:rPr lang="en-US" sz="2400" dirty="0" smtClean="0">
                <a:latin typeface="Times New Roman" panose="02020603050405020304" pitchFamily="18" charset="0"/>
                <a:cs typeface="Times New Roman" panose="02020603050405020304" pitchFamily="18" charset="0"/>
              </a:rPr>
              <a:t>all new </a:t>
            </a:r>
            <a:r>
              <a:rPr lang="en-US" sz="2400" dirty="0" smtClean="0">
                <a:latin typeface="Times New Roman" panose="02020603050405020304" pitchFamily="18" charset="0"/>
                <a:cs typeface="Times New Roman" panose="02020603050405020304" pitchFamily="18" charset="0"/>
              </a:rPr>
              <a:t>cars and light trucks collect extensive data from the seconds before a crash.</a:t>
            </a:r>
          </a:p>
          <a:p>
            <a:r>
              <a:rPr lang="en-US" sz="2400" dirty="0" smtClean="0">
                <a:latin typeface="Times New Roman" panose="02020603050405020304" pitchFamily="18" charset="0"/>
                <a:cs typeface="Times New Roman" panose="02020603050405020304" pitchFamily="18" charset="0"/>
              </a:rPr>
              <a:t>Critical data is pre-crash speed, braking, and restraint use.</a:t>
            </a:r>
          </a:p>
          <a:p>
            <a:r>
              <a:rPr lang="en-US" sz="2400" dirty="0">
                <a:latin typeface="Times New Roman" panose="02020603050405020304" pitchFamily="18" charset="0"/>
                <a:cs typeface="Times New Roman" panose="02020603050405020304" pitchFamily="18" charset="0"/>
              </a:rPr>
              <a:t>T</a:t>
            </a:r>
            <a:r>
              <a:rPr lang="en-US" sz="2400" dirty="0" smtClean="0">
                <a:latin typeface="Times New Roman" panose="02020603050405020304" pitchFamily="18" charset="0"/>
                <a:cs typeface="Times New Roman" panose="02020603050405020304" pitchFamily="18" charset="0"/>
              </a:rPr>
              <a:t>his </a:t>
            </a:r>
            <a:r>
              <a:rPr lang="en-US" sz="2400" dirty="0" smtClean="0">
                <a:latin typeface="Times New Roman" panose="02020603050405020304" pitchFamily="18" charset="0"/>
                <a:cs typeface="Times New Roman" panose="02020603050405020304" pitchFamily="18" charset="0"/>
              </a:rPr>
              <a:t>black box data can be accessed only by a trained operator using a $10,000 piece of equipment</a:t>
            </a:r>
          </a:p>
          <a:p>
            <a:r>
              <a:rPr lang="en-US" sz="2400" dirty="0">
                <a:latin typeface="Times New Roman" panose="02020603050405020304" pitchFamily="18" charset="0"/>
                <a:cs typeface="Times New Roman" panose="02020603050405020304" pitchFamily="18" charset="0"/>
              </a:rPr>
              <a:t>S</a:t>
            </a:r>
            <a:r>
              <a:rPr lang="en-US" sz="2400" dirty="0" smtClean="0">
                <a:latin typeface="Times New Roman" panose="02020603050405020304" pitchFamily="18" charset="0"/>
                <a:cs typeface="Times New Roman" panose="02020603050405020304" pitchFamily="18" charset="0"/>
              </a:rPr>
              <a:t>ystems such as GM’s </a:t>
            </a:r>
            <a:r>
              <a:rPr lang="en-US" sz="2400" i="1" dirty="0" smtClean="0">
                <a:latin typeface="Times New Roman" panose="02020603050405020304" pitchFamily="18" charset="0"/>
                <a:cs typeface="Times New Roman" panose="02020603050405020304" pitchFamily="18" charset="0"/>
              </a:rPr>
              <a:t>OnStar</a:t>
            </a:r>
            <a:r>
              <a:rPr lang="en-US" sz="2400" dirty="0" smtClean="0">
                <a:latin typeface="Times New Roman" panose="02020603050405020304" pitchFamily="18" charset="0"/>
                <a:cs typeface="Times New Roman" panose="02020603050405020304" pitchFamily="18" charset="0"/>
              </a:rPr>
              <a:t> automatically access data from the crash recorder and send it to a central source: where a crash has occurred and its severity</a:t>
            </a:r>
            <a:r>
              <a:rPr lang="en-US" sz="2400" dirty="0" smtClean="0">
                <a:latin typeface="Times New Roman" panose="02020603050405020304" pitchFamily="18" charset="0"/>
                <a:cs typeface="Times New Roman" panose="02020603050405020304" pitchFamily="18" charset="0"/>
              </a:rPr>
              <a:t>.  Thus, the technology to make basic black box data accessible for easy download by police investigators is available.</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Privacy </a:t>
            </a:r>
            <a:r>
              <a:rPr lang="en-US" sz="2400" dirty="0" smtClean="0">
                <a:latin typeface="Times New Roman" panose="02020603050405020304" pitchFamily="18" charset="0"/>
                <a:cs typeface="Times New Roman" panose="02020603050405020304" pitchFamily="18" charset="0"/>
              </a:rPr>
              <a:t>is cited as a concern from such a download.  However, the information is currently available to anyone with the equipment and training.  Furthermore, such data can be segregated within a report and file to protect privacy.</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2159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689" y="241530"/>
            <a:ext cx="7886700" cy="731520"/>
          </a:xfrm>
        </p:spPr>
        <p:txBody>
          <a:bodyPr>
            <a:normAutofit/>
          </a:bodyPr>
          <a:lstStyle/>
          <a:p>
            <a:pPr algn="ctr"/>
            <a:r>
              <a:rPr lang="en-US" sz="4000" dirty="0">
                <a:solidFill>
                  <a:srgbClr val="003366"/>
                </a:solidFill>
                <a:latin typeface="Perpetua" panose="02020502060401020303" pitchFamily="18" charset="0"/>
                <a:ea typeface="Calibri" panose="020F0502020204030204" pitchFamily="34" charset="0"/>
                <a:cs typeface="Times New Roman" panose="02020603050405020304" pitchFamily="18" charset="0"/>
              </a:rPr>
              <a:t>Advantages of </a:t>
            </a:r>
            <a:r>
              <a:rPr lang="en-US" sz="4000" dirty="0" smtClean="0">
                <a:solidFill>
                  <a:srgbClr val="003366"/>
                </a:solidFill>
                <a:latin typeface="Perpetua" panose="02020502060401020303" pitchFamily="18" charset="0"/>
                <a:ea typeface="Calibri" panose="020F0502020204030204" pitchFamily="34" charset="0"/>
                <a:cs typeface="Times New Roman" panose="02020603050405020304" pitchFamily="18" charset="0"/>
              </a:rPr>
              <a:t>Modern </a:t>
            </a:r>
            <a:r>
              <a:rPr lang="en-US" sz="4000" dirty="0">
                <a:solidFill>
                  <a:srgbClr val="003366"/>
                </a:solidFill>
                <a:latin typeface="Perpetua" panose="02020502060401020303" pitchFamily="18" charset="0"/>
                <a:ea typeface="Calibri" panose="020F0502020204030204" pitchFamily="34" charset="0"/>
                <a:cs typeface="Times New Roman" panose="02020603050405020304" pitchFamily="18" charset="0"/>
              </a:rPr>
              <a:t>Crash </a:t>
            </a:r>
            <a:r>
              <a:rPr lang="en-US" sz="4000" dirty="0" smtClean="0">
                <a:solidFill>
                  <a:srgbClr val="003366"/>
                </a:solidFill>
                <a:latin typeface="Perpetua" panose="02020502060401020303" pitchFamily="18" charset="0"/>
                <a:ea typeface="Calibri" panose="020F0502020204030204" pitchFamily="34" charset="0"/>
                <a:cs typeface="Times New Roman" panose="02020603050405020304" pitchFamily="18" charset="0"/>
              </a:rPr>
              <a:t>Reporting</a:t>
            </a:r>
            <a:endParaRPr lang="en-US" sz="4000" dirty="0">
              <a:solidFill>
                <a:srgbClr val="003366"/>
              </a:solidFill>
              <a:latin typeface="Perpetua" panose="02020502060401020303" pitchFamily="18" charset="0"/>
            </a:endParaRPr>
          </a:p>
        </p:txBody>
      </p:sp>
      <p:sp>
        <p:nvSpPr>
          <p:cNvPr id="3" name="Content Placeholder 2"/>
          <p:cNvSpPr>
            <a:spLocks noGrp="1"/>
          </p:cNvSpPr>
          <p:nvPr>
            <p:ph idx="1"/>
          </p:nvPr>
        </p:nvSpPr>
        <p:spPr>
          <a:xfrm>
            <a:off x="511629" y="899410"/>
            <a:ext cx="8142514" cy="5598825"/>
          </a:xfrm>
        </p:spPr>
        <p:txBody>
          <a:bodyPr>
            <a:noAutofit/>
          </a:bodyPr>
          <a:lstStyle/>
          <a:p>
            <a:pPr>
              <a:lnSpc>
                <a:spcPct val="100000"/>
              </a:lnSpc>
              <a:spcBef>
                <a:spcPts val="600"/>
              </a:spcBef>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An </a:t>
            </a:r>
            <a:r>
              <a:rPr lang="en-US" sz="2400" dirty="0">
                <a:latin typeface="Times New Roman" panose="02020603050405020304" pitchFamily="18" charset="0"/>
                <a:ea typeface="Calibri" panose="020F0502020204030204" pitchFamily="34" charset="0"/>
                <a:cs typeface="Times New Roman" panose="02020603050405020304" pitchFamily="18" charset="0"/>
              </a:rPr>
              <a:t>investigating officer has excellent access to fresh, relatively undisturbed, and complete information on a crash.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600"/>
              </a:spcBef>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National </a:t>
            </a:r>
            <a:r>
              <a:rPr lang="en-US" sz="2400" dirty="0">
                <a:latin typeface="Times New Roman" panose="02020603050405020304" pitchFamily="18" charset="0"/>
                <a:ea typeface="Calibri" panose="020F0502020204030204" pitchFamily="34" charset="0"/>
                <a:cs typeface="Times New Roman" panose="02020603050405020304" pitchFamily="18" charset="0"/>
              </a:rPr>
              <a:t>Automotive Sampling System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may not be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needed.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600"/>
              </a:spcBef>
            </a:pPr>
            <a:r>
              <a:rPr lang="en-US" sz="2400" dirty="0">
                <a:latin typeface="Times New Roman" panose="02020603050405020304" pitchFamily="18" charset="0"/>
                <a:ea typeface="Calibri" panose="020F0502020204030204" pitchFamily="34" charset="0"/>
                <a:cs typeface="Times New Roman" panose="02020603050405020304" pitchFamily="18" charset="0"/>
              </a:rPr>
              <a:t>FARS and GES would be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totally unnecessary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p>
          <a:p>
            <a:pPr>
              <a:lnSpc>
                <a:spcPct val="100000"/>
              </a:lnSpc>
              <a:spcBef>
                <a:spcPts val="600"/>
              </a:spcBef>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NHTSA </a:t>
            </a:r>
            <a:r>
              <a:rPr lang="en-US" sz="2400" dirty="0">
                <a:latin typeface="Times New Roman" panose="02020603050405020304" pitchFamily="18" charset="0"/>
                <a:ea typeface="Calibri" panose="020F0502020204030204" pitchFamily="34" charset="0"/>
                <a:cs typeface="Times New Roman" panose="02020603050405020304" pitchFamily="18" charset="0"/>
              </a:rPr>
              <a:t>could use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data </a:t>
            </a:r>
            <a:r>
              <a:rPr lang="en-US" sz="2400" dirty="0">
                <a:latin typeface="Times New Roman" panose="02020603050405020304" pitchFamily="18" charset="0"/>
                <a:ea typeface="Calibri" panose="020F0502020204030204" pitchFamily="34" charset="0"/>
                <a:cs typeface="Times New Roman" panose="02020603050405020304" pitchFamily="18" charset="0"/>
              </a:rPr>
              <a:t>mining software to identify special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safety issues, </a:t>
            </a:r>
            <a:r>
              <a:rPr lang="en-US" sz="2400" dirty="0">
                <a:latin typeface="Times New Roman" panose="02020603050405020304" pitchFamily="18" charset="0"/>
                <a:ea typeface="Calibri" panose="020F0502020204030204" pitchFamily="34" charset="0"/>
                <a:cs typeface="Times New Roman" panose="02020603050405020304" pitchFamily="18" charset="0"/>
              </a:rPr>
              <a:t>to understand types of crashes and crash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injuries; </a:t>
            </a:r>
            <a:r>
              <a:rPr lang="en-US" sz="2400" dirty="0">
                <a:latin typeface="Times New Roman" panose="02020603050405020304" pitchFamily="18" charset="0"/>
                <a:ea typeface="Calibri" panose="020F0502020204030204" pitchFamily="34" charset="0"/>
                <a:cs typeface="Times New Roman" panose="02020603050405020304" pitchFamily="18" charset="0"/>
              </a:rPr>
              <a:t>and to evaluate changes in automotive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transportation resulting from </a:t>
            </a:r>
            <a:r>
              <a:rPr lang="en-US" sz="2400" dirty="0">
                <a:latin typeface="Times New Roman" panose="02020603050405020304" pitchFamily="18" charset="0"/>
                <a:ea typeface="Calibri" panose="020F0502020204030204" pitchFamily="34" charset="0"/>
                <a:cs typeface="Times New Roman" panose="02020603050405020304" pitchFamily="18" charset="0"/>
              </a:rPr>
              <a:t>new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vehicle designs, safety standards and programs, and human behavior (use of electronic devices, for example).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600"/>
              </a:spcBef>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Quality crash data on </a:t>
            </a:r>
            <a:r>
              <a:rPr lang="en-US" sz="2400" i="1" dirty="0" smtClean="0">
                <a:latin typeface="Times New Roman" panose="02020603050405020304" pitchFamily="18" charset="0"/>
                <a:ea typeface="Calibri" panose="020F0502020204030204" pitchFamily="34" charset="0"/>
                <a:cs typeface="Times New Roman" panose="02020603050405020304" pitchFamily="18" charset="0"/>
              </a:rPr>
              <a:t>all</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road crashes including </a:t>
            </a:r>
            <a:r>
              <a:rPr lang="en-US" sz="2400" dirty="0">
                <a:latin typeface="Times New Roman" panose="02020603050405020304" pitchFamily="18" charset="0"/>
                <a:ea typeface="Calibri" panose="020F0502020204030204" pitchFamily="34" charset="0"/>
                <a:cs typeface="Times New Roman" panose="02020603050405020304" pitchFamily="18" charset="0"/>
              </a:rPr>
              <a:t>pedestrians,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cyclists, motorcyclists, and commercial trucks </a:t>
            </a:r>
            <a:r>
              <a:rPr lang="en-US" sz="2400" dirty="0">
                <a:latin typeface="Times New Roman" panose="02020603050405020304" pitchFamily="18" charset="0"/>
                <a:ea typeface="Calibri" panose="020F0502020204030204" pitchFamily="34" charset="0"/>
                <a:cs typeface="Times New Roman" panose="02020603050405020304" pitchFamily="18" charset="0"/>
              </a:rPr>
              <a:t>and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buses</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(critical for the Federal Motor Carrier Safety Administration).</a:t>
            </a:r>
          </a:p>
          <a:p>
            <a:pPr>
              <a:lnSpc>
                <a:spcPct val="100000"/>
              </a:lnSpc>
              <a:spcBef>
                <a:spcPts val="600"/>
              </a:spcBef>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NHTSA </a:t>
            </a:r>
            <a:r>
              <a:rPr lang="en-US" sz="2400" dirty="0">
                <a:latin typeface="Times New Roman" panose="02020603050405020304" pitchFamily="18" charset="0"/>
                <a:ea typeface="Calibri" panose="020F0502020204030204" pitchFamily="34" charset="0"/>
                <a:cs typeface="Times New Roman" panose="02020603050405020304" pitchFamily="18" charset="0"/>
              </a:rPr>
              <a:t>could continue to conduct special studies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if </a:t>
            </a:r>
            <a:r>
              <a:rPr lang="en-US" sz="2400" dirty="0">
                <a:latin typeface="Times New Roman" panose="02020603050405020304" pitchFamily="18" charset="0"/>
                <a:ea typeface="Calibri" panose="020F0502020204030204" pitchFamily="34" charset="0"/>
                <a:cs typeface="Times New Roman" panose="02020603050405020304" pitchFamily="18" charset="0"/>
              </a:rPr>
              <a:t>additional details were needed for analysis or evaluation.  </a:t>
            </a:r>
          </a:p>
        </p:txBody>
      </p:sp>
    </p:spTree>
    <p:extLst>
      <p:ext uri="{BB962C8B-B14F-4D97-AF65-F5344CB8AC3E}">
        <p14:creationId xmlns:p14="http://schemas.microsoft.com/office/powerpoint/2010/main" val="731759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87987"/>
            <a:ext cx="8149590" cy="743584"/>
          </a:xfrm>
        </p:spPr>
        <p:txBody>
          <a:bodyPr>
            <a:normAutofit/>
          </a:bodyPr>
          <a:lstStyle/>
          <a:p>
            <a:pPr algn="ctr"/>
            <a:r>
              <a:rPr lang="en-US" sz="4000" dirty="0" smtClean="0">
                <a:solidFill>
                  <a:srgbClr val="003366"/>
                </a:solidFill>
                <a:latin typeface="Perpetua" panose="02020502060401020303" pitchFamily="18" charset="0"/>
                <a:ea typeface="Calibri" panose="020F0502020204030204" pitchFamily="34" charset="0"/>
                <a:cs typeface="Times New Roman" panose="02020603050405020304" pitchFamily="18" charset="0"/>
              </a:rPr>
              <a:t>What’s in it for States and Police Agencies?</a:t>
            </a:r>
            <a:endParaRPr lang="en-US" dirty="0">
              <a:solidFill>
                <a:srgbClr val="003366"/>
              </a:solidFill>
            </a:endParaRPr>
          </a:p>
        </p:txBody>
      </p:sp>
      <p:sp>
        <p:nvSpPr>
          <p:cNvPr id="3" name="Content Placeholder 2"/>
          <p:cNvSpPr>
            <a:spLocks noGrp="1"/>
          </p:cNvSpPr>
          <p:nvPr>
            <p:ph idx="1"/>
          </p:nvPr>
        </p:nvSpPr>
        <p:spPr>
          <a:xfrm>
            <a:off x="502920" y="1304144"/>
            <a:ext cx="8149590" cy="5108086"/>
          </a:xfrm>
        </p:spPr>
        <p:txBody>
          <a:bodyPr>
            <a:normAutofit/>
          </a:bodyPr>
          <a:lstStyle/>
          <a:p>
            <a:pPr marL="0" indent="0">
              <a:buNone/>
            </a:pPr>
            <a:r>
              <a:rPr lang="en-US" sz="2400" dirty="0" smtClean="0">
                <a:latin typeface="Times New Roman" panose="02020603050405020304" pitchFamily="18" charset="0"/>
                <a:cs typeface="Times New Roman" panose="02020603050405020304" pitchFamily="18" charset="0"/>
              </a:rPr>
              <a:t>The advantages to States and police agencies are:</a:t>
            </a:r>
          </a:p>
          <a:p>
            <a:r>
              <a:rPr lang="en-US" sz="2400" dirty="0">
                <a:latin typeface="Times New Roman" panose="02020603050405020304" pitchFamily="18" charset="0"/>
                <a:cs typeface="Times New Roman" panose="02020603050405020304" pitchFamily="18" charset="0"/>
              </a:rPr>
              <a:t>T</a:t>
            </a:r>
            <a:r>
              <a:rPr lang="en-US" sz="2400" dirty="0" smtClean="0">
                <a:latin typeface="Times New Roman" panose="02020603050405020304" pitchFamily="18" charset="0"/>
                <a:cs typeface="Times New Roman" panose="02020603050405020304" pitchFamily="18" charset="0"/>
              </a:rPr>
              <a:t>he cost could be paid from NHTSA’s §405 Highway Safety Program grant funds</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(currently $38 million per year for data improvement) and the change can be phased in.</a:t>
            </a:r>
          </a:p>
          <a:p>
            <a:r>
              <a:rPr lang="en-US" sz="2400" dirty="0" smtClean="0">
                <a:latin typeface="Times New Roman" panose="02020603050405020304" pitchFamily="18" charset="0"/>
                <a:cs typeface="Times New Roman" panose="02020603050405020304" pitchFamily="18" charset="0"/>
              </a:rPr>
              <a:t>The new system should make crash </a:t>
            </a:r>
            <a:r>
              <a:rPr lang="en-US" sz="2400" dirty="0" smtClean="0">
                <a:latin typeface="Times New Roman" panose="02020603050405020304" pitchFamily="18" charset="0"/>
                <a:cs typeface="Times New Roman" panose="02020603050405020304" pitchFamily="18" charset="0"/>
              </a:rPr>
              <a:t>reporting faster, </a:t>
            </a:r>
            <a:r>
              <a:rPr lang="en-US" sz="2400" dirty="0" smtClean="0">
                <a:latin typeface="Times New Roman" panose="02020603050405020304" pitchFamily="18" charset="0"/>
                <a:cs typeface="Times New Roman" panose="02020603050405020304" pitchFamily="18" charset="0"/>
              </a:rPr>
              <a:t>more efficient </a:t>
            </a:r>
            <a:r>
              <a:rPr lang="en-US" sz="2400" dirty="0" smtClean="0">
                <a:latin typeface="Times New Roman" panose="02020603050405020304" pitchFamily="18" charset="0"/>
                <a:cs typeface="Times New Roman" panose="02020603050405020304" pitchFamily="18" charset="0"/>
              </a:rPr>
              <a:t>and accurate by </a:t>
            </a:r>
            <a:r>
              <a:rPr lang="en-US" sz="2400" dirty="0" smtClean="0">
                <a:latin typeface="Times New Roman" panose="02020603050405020304" pitchFamily="18" charset="0"/>
                <a:cs typeface="Times New Roman" panose="02020603050405020304" pitchFamily="18" charset="0"/>
              </a:rPr>
              <a:t>reducing manual input.</a:t>
            </a:r>
          </a:p>
          <a:p>
            <a:r>
              <a:rPr lang="en-US" sz="2400" dirty="0" smtClean="0">
                <a:latin typeface="Times New Roman" panose="02020603050405020304" pitchFamily="18" charset="0"/>
                <a:cs typeface="Times New Roman" panose="02020603050405020304" pitchFamily="18" charset="0"/>
              </a:rPr>
              <a:t>Training requirement would be minimal because the software could guide an officer through the process of dealing with a crash scene and reporting on it.</a:t>
            </a:r>
          </a:p>
          <a:p>
            <a:r>
              <a:rPr lang="en-US" sz="2400" dirty="0" smtClean="0">
                <a:latin typeface="Times New Roman" panose="02020603050405020304" pitchFamily="18" charset="0"/>
                <a:cs typeface="Times New Roman" panose="02020603050405020304" pitchFamily="18" charset="0"/>
              </a:rPr>
              <a:t>The enhanced data could focus </a:t>
            </a:r>
            <a:r>
              <a:rPr lang="en-US" sz="2400" dirty="0" smtClean="0">
                <a:latin typeface="Times New Roman" panose="02020603050405020304" pitchFamily="18" charset="0"/>
                <a:cs typeface="Times New Roman" panose="02020603050405020304" pitchFamily="18" charset="0"/>
              </a:rPr>
              <a:t>all types of safety </a:t>
            </a:r>
            <a:r>
              <a:rPr lang="en-US" sz="2400" dirty="0" smtClean="0">
                <a:latin typeface="Times New Roman" panose="02020603050405020304" pitchFamily="18" charset="0"/>
                <a:cs typeface="Times New Roman" panose="02020603050405020304" pitchFamily="18" charset="0"/>
              </a:rPr>
              <a:t>programs.</a:t>
            </a:r>
          </a:p>
          <a:p>
            <a:r>
              <a:rPr lang="en-US" sz="2400" dirty="0" smtClean="0">
                <a:latin typeface="Times New Roman" panose="02020603050405020304" pitchFamily="18" charset="0"/>
                <a:cs typeface="Times New Roman" panose="02020603050405020304" pitchFamily="18" charset="0"/>
              </a:rPr>
              <a:t>The 21</a:t>
            </a:r>
            <a:r>
              <a:rPr lang="en-US" sz="2400" baseline="30000" dirty="0" smtClean="0">
                <a:latin typeface="Times New Roman" panose="02020603050405020304" pitchFamily="18" charset="0"/>
                <a:cs typeface="Times New Roman" panose="02020603050405020304" pitchFamily="18" charset="0"/>
              </a:rPr>
              <a:t>st</a:t>
            </a:r>
            <a:r>
              <a:rPr lang="en-US" sz="2400" dirty="0" smtClean="0">
                <a:latin typeface="Times New Roman" panose="02020603050405020304" pitchFamily="18" charset="0"/>
                <a:cs typeface="Times New Roman" panose="02020603050405020304" pitchFamily="18" charset="0"/>
              </a:rPr>
              <a:t> century technology would make police crash reporting work more professional.</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4626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71450"/>
            <a:ext cx="7886700" cy="845821"/>
          </a:xfrm>
        </p:spPr>
        <p:txBody>
          <a:bodyPr>
            <a:noAutofit/>
          </a:bodyPr>
          <a:lstStyle/>
          <a:p>
            <a:pPr algn="ctr"/>
            <a:r>
              <a:rPr lang="en-US" sz="4000" dirty="0" smtClean="0">
                <a:solidFill>
                  <a:srgbClr val="003366"/>
                </a:solidFill>
                <a:latin typeface="Perpetua" panose="02020502060401020303" pitchFamily="18" charset="0"/>
              </a:rPr>
              <a:t>Cost and Implementation</a:t>
            </a:r>
            <a:endParaRPr lang="en-US" sz="4000" dirty="0">
              <a:solidFill>
                <a:srgbClr val="003366"/>
              </a:solidFill>
              <a:latin typeface="Perpetua" panose="02020502060401020303" pitchFamily="18" charset="0"/>
            </a:endParaRPr>
          </a:p>
        </p:txBody>
      </p:sp>
      <p:sp>
        <p:nvSpPr>
          <p:cNvPr id="3" name="Content Placeholder 2"/>
          <p:cNvSpPr>
            <a:spLocks noGrp="1"/>
          </p:cNvSpPr>
          <p:nvPr>
            <p:ph idx="1"/>
          </p:nvPr>
        </p:nvSpPr>
        <p:spPr>
          <a:xfrm>
            <a:off x="628650" y="1017271"/>
            <a:ext cx="7886700" cy="5416186"/>
          </a:xfrm>
        </p:spPr>
        <p:txBody>
          <a:bodyPr>
            <a:noAutofit/>
          </a:bodyPr>
          <a:lstStyle/>
          <a:p>
            <a:r>
              <a:rPr lang="en-US" sz="2400" dirty="0" smtClean="0">
                <a:latin typeface="Times New Roman" panose="02020603050405020304" pitchFamily="18" charset="0"/>
                <a:cs typeface="Times New Roman" panose="02020603050405020304" pitchFamily="18" charset="0"/>
              </a:rPr>
              <a:t>New software and hardware are critical to make a conversion attractive to the police.  It would be relatively inexpensive to develop (we estimate hundreds of thousands of dollars).</a:t>
            </a:r>
          </a:p>
          <a:p>
            <a:r>
              <a:rPr lang="en-US" sz="2400" dirty="0" smtClean="0">
                <a:latin typeface="Times New Roman" panose="02020603050405020304" pitchFamily="18" charset="0"/>
                <a:cs typeface="Times New Roman" panose="02020603050405020304" pitchFamily="18" charset="0"/>
              </a:rPr>
              <a:t>Cost of equipment and training can be paid from NHTSA’s §405 Highway Safety Program grant funds appropriated for data improvement.</a:t>
            </a:r>
          </a:p>
          <a:p>
            <a:r>
              <a:rPr lang="en-US" sz="2400" dirty="0" smtClean="0">
                <a:latin typeface="Times New Roman" panose="02020603050405020304" pitchFamily="18" charset="0"/>
                <a:cs typeface="Times New Roman" panose="02020603050405020304" pitchFamily="18" charset="0"/>
              </a:rPr>
              <a:t>Implementation would require backing of NHTSA and FMCSA plus a coalition of Governor’s Highway Safety Representatives, police organizations, Motor Vehicle Administrators, safety advocacy groups, and others.</a:t>
            </a:r>
          </a:p>
          <a:p>
            <a:r>
              <a:rPr lang="en-US" sz="2400" dirty="0" smtClean="0">
                <a:latin typeface="Times New Roman" panose="02020603050405020304" pitchFamily="18" charset="0"/>
                <a:cs typeface="Times New Roman" panose="02020603050405020304" pitchFamily="18" charset="0"/>
              </a:rPr>
              <a:t>Auto makers </a:t>
            </a:r>
            <a:r>
              <a:rPr lang="en-US" sz="2400" dirty="0" smtClean="0">
                <a:latin typeface="Times New Roman" panose="02020603050405020304" pitchFamily="18" charset="0"/>
                <a:cs typeface="Times New Roman" panose="02020603050405020304" pitchFamily="18" charset="0"/>
              </a:rPr>
              <a:t>would</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have to modify vehicle crash recorders to permit and facilitate downloading of basic pre-crash information: pre-crash speed and braking and occupant restraint use.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2656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7140" y="192739"/>
            <a:ext cx="7886700" cy="834087"/>
          </a:xfrm>
        </p:spPr>
        <p:txBody>
          <a:bodyPr>
            <a:normAutofit/>
          </a:bodyPr>
          <a:lstStyle/>
          <a:p>
            <a:pPr algn="ctr"/>
            <a:r>
              <a:rPr lang="en-US" sz="4000" dirty="0" smtClean="0">
                <a:solidFill>
                  <a:srgbClr val="003366"/>
                </a:solidFill>
                <a:latin typeface="Perpetua" panose="02020502060401020303" pitchFamily="18" charset="0"/>
              </a:rPr>
              <a:t>Toward Adoption</a:t>
            </a:r>
            <a:endParaRPr lang="en-US" sz="4000" dirty="0"/>
          </a:p>
        </p:txBody>
      </p:sp>
      <p:sp>
        <p:nvSpPr>
          <p:cNvPr id="3" name="Content Placeholder 2"/>
          <p:cNvSpPr>
            <a:spLocks noGrp="1"/>
          </p:cNvSpPr>
          <p:nvPr>
            <p:ph idx="1"/>
          </p:nvPr>
        </p:nvSpPr>
        <p:spPr>
          <a:xfrm>
            <a:off x="547140" y="951875"/>
            <a:ext cx="8049719" cy="5463915"/>
          </a:xfrm>
        </p:spPr>
        <p:txBody>
          <a:bodyPr>
            <a:noAutofit/>
          </a:bodyPr>
          <a:lstStyle/>
          <a:p>
            <a:pPr marL="457200" indent="-457200">
              <a:lnSpc>
                <a:spcPct val="100000"/>
              </a:lnSpc>
              <a:spcBef>
                <a:spcPts val="600"/>
              </a:spcBef>
            </a:pPr>
            <a:r>
              <a:rPr lang="en-US" sz="2200" dirty="0">
                <a:latin typeface="Times New Roman" panose="02020603050405020304" pitchFamily="18" charset="0"/>
                <a:cs typeface="Times New Roman" panose="02020603050405020304" pitchFamily="18" charset="0"/>
              </a:rPr>
              <a:t>Experts in coding have estimated that developing </a:t>
            </a:r>
            <a:r>
              <a:rPr lang="en-US" sz="2200" dirty="0" smtClean="0">
                <a:latin typeface="Times New Roman" panose="02020603050405020304" pitchFamily="18" charset="0"/>
                <a:cs typeface="Times New Roman" panose="02020603050405020304" pitchFamily="18" charset="0"/>
              </a:rPr>
              <a:t>prototype </a:t>
            </a:r>
            <a:r>
              <a:rPr lang="en-US" sz="2200" dirty="0">
                <a:latin typeface="Times New Roman" panose="02020603050405020304" pitchFamily="18" charset="0"/>
                <a:cs typeface="Times New Roman" panose="02020603050405020304" pitchFamily="18" charset="0"/>
              </a:rPr>
              <a:t>software would </a:t>
            </a:r>
            <a:r>
              <a:rPr lang="en-US" sz="2200" dirty="0" smtClean="0">
                <a:latin typeface="Times New Roman" panose="02020603050405020304" pitchFamily="18" charset="0"/>
                <a:cs typeface="Times New Roman" panose="02020603050405020304" pitchFamily="18" charset="0"/>
              </a:rPr>
              <a:t>cost around $250,000.  A limited number of units could be built using currently available portable computers for several thousand dollars each.</a:t>
            </a:r>
          </a:p>
          <a:p>
            <a:pPr marL="457200" indent="-457200">
              <a:lnSpc>
                <a:spcPct val="100000"/>
              </a:lnSpc>
              <a:spcBef>
                <a:spcPts val="600"/>
              </a:spcBef>
            </a:pPr>
            <a:r>
              <a:rPr lang="en-US" sz="2200" dirty="0" smtClean="0">
                <a:latin typeface="Times New Roman" panose="02020603050405020304" pitchFamily="18" charset="0"/>
                <a:cs typeface="Times New Roman" panose="02020603050405020304" pitchFamily="18" charset="0"/>
              </a:rPr>
              <a:t>Once a system is developed, a police agency could be enlisted to conduct a trial.  The head of the National Park Police, for example, has expressed interest.  The cost of a </a:t>
            </a:r>
            <a:r>
              <a:rPr lang="en-US" sz="2200" dirty="0" smtClean="0">
                <a:latin typeface="Times New Roman" panose="02020603050405020304" pitchFamily="18" charset="0"/>
                <a:cs typeface="Times New Roman" panose="02020603050405020304" pitchFamily="18" charset="0"/>
              </a:rPr>
              <a:t>small pilot </a:t>
            </a:r>
            <a:r>
              <a:rPr lang="en-US" sz="2200" dirty="0" smtClean="0">
                <a:latin typeface="Times New Roman" panose="02020603050405020304" pitchFamily="18" charset="0"/>
                <a:cs typeface="Times New Roman" panose="02020603050405020304" pitchFamily="18" charset="0"/>
              </a:rPr>
              <a:t>program might be around $500,000 for equipment and training.</a:t>
            </a:r>
          </a:p>
          <a:p>
            <a:pPr marL="457200" indent="-457200">
              <a:lnSpc>
                <a:spcPct val="100000"/>
              </a:lnSpc>
              <a:spcBef>
                <a:spcPts val="600"/>
              </a:spcBef>
            </a:pPr>
            <a:r>
              <a:rPr lang="en-US" sz="2200" dirty="0" smtClean="0">
                <a:latin typeface="Times New Roman" panose="02020603050405020304" pitchFamily="18" charset="0"/>
                <a:cs typeface="Times New Roman" panose="02020603050405020304" pitchFamily="18" charset="0"/>
              </a:rPr>
              <a:t>NHTSA and FMCSA must be enlisted to join in advocating (and funding) adoption.  NHTSA has been extensively briefed.</a:t>
            </a:r>
          </a:p>
          <a:p>
            <a:pPr marL="457200" indent="-457200">
              <a:lnSpc>
                <a:spcPct val="100000"/>
              </a:lnSpc>
              <a:spcBef>
                <a:spcPts val="600"/>
              </a:spcBef>
            </a:pPr>
            <a:r>
              <a:rPr lang="en-US" sz="2200" dirty="0" smtClean="0">
                <a:latin typeface="Times New Roman" panose="02020603050405020304" pitchFamily="18" charset="0"/>
                <a:cs typeface="Times New Roman" panose="02020603050405020304" pitchFamily="18" charset="0"/>
              </a:rPr>
              <a:t>Once it has been demonstrated, a combination of the resulting reports and testimonials by officers who have used it could be used to enlist broader support for use of the system. </a:t>
            </a:r>
          </a:p>
          <a:p>
            <a:pPr marL="457200" indent="-457200">
              <a:lnSpc>
                <a:spcPct val="100000"/>
              </a:lnSpc>
              <a:spcBef>
                <a:spcPts val="600"/>
              </a:spcBef>
            </a:pPr>
            <a:r>
              <a:rPr lang="en-US" sz="2200" dirty="0" smtClean="0">
                <a:latin typeface="Times New Roman" panose="02020603050405020304" pitchFamily="18" charset="0"/>
                <a:cs typeface="Times New Roman" panose="02020603050405020304" pitchFamily="18" charset="0"/>
              </a:rPr>
              <a:t>Existing police software companies might be enlisted to produce and promote the first generation units.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789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178861"/>
          </a:xfrm>
        </p:spPr>
        <p:txBody>
          <a:bodyPr>
            <a:normAutofit fontScale="90000"/>
          </a:bodyPr>
          <a:lstStyle/>
          <a:p>
            <a:pPr algn="ctr"/>
            <a:r>
              <a:rPr lang="en-US" dirty="0" smtClean="0">
                <a:solidFill>
                  <a:srgbClr val="003366"/>
                </a:solidFill>
                <a:latin typeface="Perpetua" panose="02020502060401020303" pitchFamily="18" charset="0"/>
              </a:rPr>
              <a:t>Role of the NTSB </a:t>
            </a:r>
            <a:r>
              <a:rPr lang="en-US" dirty="0" smtClean="0">
                <a:solidFill>
                  <a:srgbClr val="003366"/>
                </a:solidFill>
                <a:latin typeface="Perpetua" panose="02020502060401020303" pitchFamily="18" charset="0"/>
              </a:rPr>
              <a:t>toward</a:t>
            </a:r>
            <a:r>
              <a:rPr lang="en-US" dirty="0" smtClean="0">
                <a:solidFill>
                  <a:srgbClr val="003366"/>
                </a:solidFill>
                <a:latin typeface="Perpetua" panose="02020502060401020303" pitchFamily="18" charset="0"/>
              </a:rPr>
              <a:t> </a:t>
            </a:r>
            <a:r>
              <a:rPr lang="en-US" dirty="0" smtClean="0">
                <a:solidFill>
                  <a:srgbClr val="003366"/>
                </a:solidFill>
                <a:latin typeface="Perpetua" panose="02020502060401020303" pitchFamily="18" charset="0"/>
              </a:rPr>
              <a:t>Understanding Transportation Crashes</a:t>
            </a:r>
            <a:endParaRPr lang="en-US" dirty="0"/>
          </a:p>
        </p:txBody>
      </p:sp>
      <p:sp>
        <p:nvSpPr>
          <p:cNvPr id="3" name="Content Placeholder 2"/>
          <p:cNvSpPr>
            <a:spLocks noGrp="1"/>
          </p:cNvSpPr>
          <p:nvPr>
            <p:ph idx="1"/>
          </p:nvPr>
        </p:nvSpPr>
        <p:spPr>
          <a:xfrm>
            <a:off x="628650" y="1641424"/>
            <a:ext cx="7810812" cy="4774366"/>
          </a:xfrm>
        </p:spPr>
        <p:txBody>
          <a:bodyPr>
            <a:normAutofit/>
          </a:bodyPr>
          <a:lstStyle/>
          <a:p>
            <a:r>
              <a:rPr lang="en-US" sz="2400" dirty="0" smtClean="0">
                <a:latin typeface="Times New Roman" panose="02020603050405020304" pitchFamily="18" charset="0"/>
                <a:cs typeface="Times New Roman" panose="02020603050405020304" pitchFamily="18" charset="0"/>
              </a:rPr>
              <a:t>NTSB conducts detailed investigations of the most serious crashes of all transportation modes except motor vehicles.</a:t>
            </a:r>
          </a:p>
          <a:p>
            <a:r>
              <a:rPr lang="en-US" sz="2400" dirty="0" smtClean="0">
                <a:latin typeface="Times New Roman" panose="02020603050405020304" pitchFamily="18" charset="0"/>
                <a:cs typeface="Times New Roman" panose="02020603050405020304" pitchFamily="18" charset="0"/>
              </a:rPr>
              <a:t>In its investigations, NTSB </a:t>
            </a:r>
            <a:r>
              <a:rPr lang="en-US" sz="2400" dirty="0" smtClean="0">
                <a:latin typeface="Times New Roman" panose="02020603050405020304" pitchFamily="18" charset="0"/>
                <a:cs typeface="Times New Roman" panose="02020603050405020304" pitchFamily="18" charset="0"/>
              </a:rPr>
              <a:t>uses all available sources of data including crash recorders (black boxes) and attempts to be at the scene </a:t>
            </a:r>
            <a:r>
              <a:rPr lang="en-US" sz="2400" dirty="0" smtClean="0">
                <a:latin typeface="Times New Roman" panose="02020603050405020304" pitchFamily="18" charset="0"/>
                <a:cs typeface="Times New Roman" panose="02020603050405020304" pitchFamily="18" charset="0"/>
              </a:rPr>
              <a:t>rapidly </a:t>
            </a:r>
            <a:r>
              <a:rPr lang="en-US" sz="2400" dirty="0" smtClean="0">
                <a:latin typeface="Times New Roman" panose="02020603050405020304" pitchFamily="18" charset="0"/>
                <a:cs typeface="Times New Roman" panose="02020603050405020304" pitchFamily="18" charset="0"/>
              </a:rPr>
              <a:t>to obtain fresh, complete evidence.</a:t>
            </a:r>
          </a:p>
          <a:p>
            <a:r>
              <a:rPr lang="en-US" sz="2400" dirty="0" smtClean="0">
                <a:latin typeface="Times New Roman" panose="02020603050405020304" pitchFamily="18" charset="0"/>
                <a:cs typeface="Times New Roman" panose="02020603050405020304" pitchFamily="18" charset="0"/>
              </a:rPr>
              <a:t>Motor vehicle crashes are different from other modes only in that the number of serious crashes is far too large to permit the kind of detailed investigations conducted by NTSB except in unusual circumstances.</a:t>
            </a:r>
          </a:p>
          <a:p>
            <a:r>
              <a:rPr lang="en-US" sz="2400" dirty="0" smtClean="0">
                <a:latin typeface="Times New Roman" panose="02020603050405020304" pitchFamily="18" charset="0"/>
                <a:cs typeface="Times New Roman" panose="02020603050405020304" pitchFamily="18" charset="0"/>
              </a:rPr>
              <a:t>NHTSA has struggled for decades with how </a:t>
            </a:r>
            <a:r>
              <a:rPr lang="en-US" sz="2400" dirty="0" smtClean="0">
                <a:latin typeface="Times New Roman" panose="02020603050405020304" pitchFamily="18" charset="0"/>
                <a:cs typeface="Times New Roman" panose="02020603050405020304" pitchFamily="18" charset="0"/>
              </a:rPr>
              <a:t>to</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get comprehensive, accurate, </a:t>
            </a:r>
            <a:r>
              <a:rPr lang="en-US" sz="2400" dirty="0" smtClean="0">
                <a:latin typeface="Times New Roman" panose="02020603050405020304" pitchFamily="18" charset="0"/>
                <a:cs typeface="Times New Roman" panose="02020603050405020304" pitchFamily="18" charset="0"/>
              </a:rPr>
              <a:t>representative, up-to-date </a:t>
            </a:r>
            <a:r>
              <a:rPr lang="en-US" sz="2400" dirty="0" smtClean="0">
                <a:latin typeface="Times New Roman" panose="02020603050405020304" pitchFamily="18" charset="0"/>
                <a:cs typeface="Times New Roman" panose="02020603050405020304" pitchFamily="18" charset="0"/>
              </a:rPr>
              <a:t>highway crash data.  Systems such as NASS and FARS have been imperfect means for fulfilling that need.</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3325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003366"/>
                </a:solidFill>
                <a:latin typeface="Perpetua" panose="02020502060401020303" pitchFamily="18" charset="0"/>
              </a:rPr>
              <a:t>New Technologies that </a:t>
            </a:r>
            <a:r>
              <a:rPr lang="en-US" dirty="0">
                <a:solidFill>
                  <a:srgbClr val="003366"/>
                </a:solidFill>
                <a:latin typeface="Perpetua" panose="02020502060401020303" pitchFamily="18" charset="0"/>
              </a:rPr>
              <a:t>C</a:t>
            </a:r>
            <a:r>
              <a:rPr lang="en-US" dirty="0" smtClean="0">
                <a:solidFill>
                  <a:srgbClr val="003366"/>
                </a:solidFill>
                <a:latin typeface="Perpetua" panose="02020502060401020303" pitchFamily="18" charset="0"/>
              </a:rPr>
              <a:t>ould Enhance Police Crash Investigation and Reporting</a:t>
            </a:r>
            <a:endParaRPr lang="en-US" dirty="0"/>
          </a:p>
        </p:txBody>
      </p:sp>
      <p:sp>
        <p:nvSpPr>
          <p:cNvPr id="3" name="Content Placeholder 2"/>
          <p:cNvSpPr>
            <a:spLocks noGrp="1"/>
          </p:cNvSpPr>
          <p:nvPr>
            <p:ph idx="1"/>
          </p:nvPr>
        </p:nvSpPr>
        <p:spPr>
          <a:xfrm>
            <a:off x="539646" y="1851285"/>
            <a:ext cx="7975704" cy="4474564"/>
          </a:xfrm>
        </p:spPr>
        <p:txBody>
          <a:bodyPr>
            <a:normAutofit/>
          </a:bodyPr>
          <a:lstStyle/>
          <a:p>
            <a:r>
              <a:rPr lang="en-US" sz="2400" dirty="0">
                <a:latin typeface="Times New Roman" panose="02020603050405020304" pitchFamily="18" charset="0"/>
                <a:cs typeface="Times New Roman" panose="02020603050405020304" pitchFamily="18" charset="0"/>
              </a:rPr>
              <a:t>L</a:t>
            </a:r>
            <a:r>
              <a:rPr lang="en-US" sz="2400" dirty="0" smtClean="0">
                <a:latin typeface="Times New Roman" panose="02020603050405020304" pitchFamily="18" charset="0"/>
                <a:cs typeface="Times New Roman" panose="02020603050405020304" pitchFamily="18" charset="0"/>
              </a:rPr>
              <a:t>ow-cost </a:t>
            </a:r>
            <a:r>
              <a:rPr lang="en-US" sz="2400" dirty="0" smtClean="0">
                <a:latin typeface="Times New Roman" panose="02020603050405020304" pitchFamily="18" charset="0"/>
                <a:cs typeface="Times New Roman" panose="02020603050405020304" pitchFamily="18" charset="0"/>
              </a:rPr>
              <a:t>technologies </a:t>
            </a:r>
            <a:r>
              <a:rPr lang="en-US" sz="2400" dirty="0" smtClean="0">
                <a:latin typeface="Times New Roman" panose="02020603050405020304" pitchFamily="18" charset="0"/>
                <a:cs typeface="Times New Roman" panose="02020603050405020304" pitchFamily="18" charset="0"/>
              </a:rPr>
              <a:t>are available that </a:t>
            </a:r>
            <a:r>
              <a:rPr lang="en-US" sz="2400" dirty="0" smtClean="0">
                <a:latin typeface="Times New Roman" panose="02020603050405020304" pitchFamily="18" charset="0"/>
                <a:cs typeface="Times New Roman" panose="02020603050405020304" pitchFamily="18" charset="0"/>
              </a:rPr>
              <a:t>could substantially enhance the </a:t>
            </a:r>
            <a:r>
              <a:rPr lang="en-US" sz="2400" dirty="0">
                <a:latin typeface="Times New Roman" panose="02020603050405020304" pitchFamily="18" charset="0"/>
                <a:cs typeface="Times New Roman" panose="02020603050405020304" pitchFamily="18" charset="0"/>
              </a:rPr>
              <a:t>accuracy and </a:t>
            </a:r>
            <a:r>
              <a:rPr lang="en-US" sz="2400" dirty="0" smtClean="0">
                <a:latin typeface="Times New Roman" panose="02020603050405020304" pitchFamily="18" charset="0"/>
                <a:cs typeface="Times New Roman" panose="02020603050405020304" pitchFamily="18" charset="0"/>
              </a:rPr>
              <a:t>completeness of police crash reports:</a:t>
            </a:r>
          </a:p>
          <a:p>
            <a:pPr lvl="1">
              <a:buFont typeface="Courier New" panose="02070309020205020404" pitchFamily="49" charset="0"/>
              <a:buChar char="-"/>
            </a:pPr>
            <a:r>
              <a:rPr lang="en-US" sz="2000" dirty="0" smtClean="0">
                <a:latin typeface="Times New Roman" panose="02020603050405020304" pitchFamily="18" charset="0"/>
                <a:cs typeface="Times New Roman" panose="02020603050405020304" pitchFamily="18" charset="0"/>
              </a:rPr>
              <a:t>Laptop and tablet </a:t>
            </a:r>
            <a:r>
              <a:rPr lang="en-US" sz="2000" dirty="0" smtClean="0">
                <a:latin typeface="Times New Roman" panose="02020603050405020304" pitchFamily="18" charset="0"/>
                <a:cs typeface="Times New Roman" panose="02020603050405020304" pitchFamily="18" charset="0"/>
              </a:rPr>
              <a:t>computers and software</a:t>
            </a:r>
            <a:endParaRPr lang="en-US" sz="2000" dirty="0" smtClean="0">
              <a:latin typeface="Times New Roman" panose="02020603050405020304" pitchFamily="18" charset="0"/>
              <a:cs typeface="Times New Roman" panose="02020603050405020304" pitchFamily="18" charset="0"/>
            </a:endParaRPr>
          </a:p>
          <a:p>
            <a:pPr lvl="1">
              <a:buFont typeface="Courier New" panose="02070309020205020404" pitchFamily="49" charset="0"/>
              <a:buChar char="-"/>
            </a:pPr>
            <a:r>
              <a:rPr lang="en-US" sz="2000" dirty="0" smtClean="0">
                <a:latin typeface="Times New Roman" panose="02020603050405020304" pitchFamily="18" charset="0"/>
                <a:cs typeface="Times New Roman" panose="02020603050405020304" pitchFamily="18" charset="0"/>
              </a:rPr>
              <a:t>Digital cameras</a:t>
            </a:r>
          </a:p>
          <a:p>
            <a:pPr lvl="1">
              <a:buFont typeface="Courier New" panose="02070309020205020404" pitchFamily="49" charset="0"/>
              <a:buChar char="-"/>
            </a:pPr>
            <a:r>
              <a:rPr lang="en-US" sz="2000" dirty="0" smtClean="0">
                <a:latin typeface="Times New Roman" panose="02020603050405020304" pitchFamily="18" charset="0"/>
                <a:cs typeface="Times New Roman" panose="02020603050405020304" pitchFamily="18" charset="0"/>
              </a:rPr>
              <a:t>On-board Crash Recorders </a:t>
            </a:r>
            <a:r>
              <a:rPr lang="en-US" sz="2000" dirty="0" smtClean="0">
                <a:latin typeface="Times New Roman" panose="02020603050405020304" pitchFamily="18" charset="0"/>
                <a:cs typeface="Times New Roman" panose="02020603050405020304" pitchFamily="18" charset="0"/>
              </a:rPr>
              <a:t>(black boxes) </a:t>
            </a:r>
            <a:r>
              <a:rPr lang="en-US" sz="2000" dirty="0" smtClean="0">
                <a:latin typeface="Times New Roman" panose="02020603050405020304" pitchFamily="18" charset="0"/>
                <a:cs typeface="Times New Roman" panose="02020603050405020304" pitchFamily="18" charset="0"/>
              </a:rPr>
              <a:t>in</a:t>
            </a:r>
            <a:r>
              <a:rPr lang="en-US"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virtually all new vehicles</a:t>
            </a:r>
          </a:p>
          <a:p>
            <a:pPr lvl="1">
              <a:buFont typeface="Courier New" panose="02070309020205020404" pitchFamily="49" charset="0"/>
              <a:buChar char="-"/>
            </a:pPr>
            <a:r>
              <a:rPr lang="en-US" sz="2000" dirty="0" smtClean="0">
                <a:latin typeface="Times New Roman" panose="02020603050405020304" pitchFamily="18" charset="0"/>
                <a:cs typeface="Times New Roman" panose="02020603050405020304" pitchFamily="18" charset="0"/>
              </a:rPr>
              <a:t>Satellite photographs of </a:t>
            </a:r>
            <a:r>
              <a:rPr lang="en-US" sz="2000" dirty="0" smtClean="0">
                <a:latin typeface="Times New Roman" panose="02020603050405020304" pitchFamily="18" charset="0"/>
                <a:cs typeface="Times New Roman" panose="02020603050405020304" pitchFamily="18" charset="0"/>
              </a:rPr>
              <a:t>crash </a:t>
            </a:r>
            <a:r>
              <a:rPr lang="en-US" sz="2000" dirty="0" smtClean="0">
                <a:latin typeface="Times New Roman" panose="02020603050405020304" pitchFamily="18" charset="0"/>
                <a:cs typeface="Times New Roman" panose="02020603050405020304" pitchFamily="18" charset="0"/>
              </a:rPr>
              <a:t>locations</a:t>
            </a:r>
            <a:endParaRPr lang="en-US" sz="2000" dirty="0" smtClean="0">
              <a:latin typeface="Times New Roman" panose="02020603050405020304" pitchFamily="18" charset="0"/>
              <a:cs typeface="Times New Roman" panose="02020603050405020304" pitchFamily="18" charset="0"/>
            </a:endParaRPr>
          </a:p>
          <a:p>
            <a:pPr lvl="1">
              <a:buFont typeface="Courier New" panose="02070309020205020404" pitchFamily="49" charset="0"/>
              <a:buChar char="-"/>
            </a:pPr>
            <a:r>
              <a:rPr lang="en-US" sz="2000" dirty="0" smtClean="0">
                <a:latin typeface="Times New Roman" panose="02020603050405020304" pitchFamily="18" charset="0"/>
                <a:cs typeface="Times New Roman" panose="02020603050405020304" pitchFamily="18" charset="0"/>
              </a:rPr>
              <a:t>Artificial intelligence programs that can objectively interpret </a:t>
            </a:r>
            <a:r>
              <a:rPr lang="en-US" sz="2000" dirty="0" smtClean="0">
                <a:latin typeface="Times New Roman" panose="02020603050405020304" pitchFamily="18" charset="0"/>
                <a:cs typeface="Times New Roman" panose="02020603050405020304" pitchFamily="18" charset="0"/>
              </a:rPr>
              <a:t>evidence providing estimates of Abbreviated Injury Scale (AIS injury type and severity) and Collision Deformation Classification (CDC to support an estimate of collision energy and momentum change)</a:t>
            </a:r>
            <a:endParaRPr lang="en-US" sz="2000" dirty="0" smtClean="0">
              <a:latin typeface="Times New Roman" panose="02020603050405020304" pitchFamily="18" charset="0"/>
              <a:cs typeface="Times New Roman" panose="02020603050405020304" pitchFamily="18" charset="0"/>
            </a:endParaRPr>
          </a:p>
          <a:p>
            <a:pPr lvl="1">
              <a:buFont typeface="Courier New" panose="02070309020205020404" pitchFamily="49" charset="0"/>
              <a:buChar char="-"/>
            </a:pPr>
            <a:r>
              <a:rPr lang="en-US" sz="2000" dirty="0" smtClean="0">
                <a:latin typeface="Times New Roman" panose="02020603050405020304" pitchFamily="18" charset="0"/>
                <a:cs typeface="Times New Roman" panose="02020603050405020304" pitchFamily="18" charset="0"/>
              </a:rPr>
              <a:t>Reading devices for direct input of data from drivers licenses, registrations and insurance cards</a:t>
            </a:r>
          </a:p>
        </p:txBody>
      </p:sp>
    </p:spTree>
    <p:extLst>
      <p:ext uri="{BB962C8B-B14F-4D97-AF65-F5344CB8AC3E}">
        <p14:creationId xmlns:p14="http://schemas.microsoft.com/office/powerpoint/2010/main" val="123113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141385"/>
          </a:xfrm>
        </p:spPr>
        <p:txBody>
          <a:bodyPr>
            <a:normAutofit fontScale="90000"/>
          </a:bodyPr>
          <a:lstStyle/>
          <a:p>
            <a:pPr algn="ctr"/>
            <a:r>
              <a:rPr lang="en-US" dirty="0" smtClean="0">
                <a:solidFill>
                  <a:srgbClr val="003366"/>
                </a:solidFill>
                <a:latin typeface="Perpetua" panose="02020502060401020303" pitchFamily="18" charset="0"/>
              </a:rPr>
              <a:t>Advantages of </a:t>
            </a:r>
            <a:r>
              <a:rPr lang="en-US" dirty="0">
                <a:solidFill>
                  <a:srgbClr val="003366"/>
                </a:solidFill>
                <a:latin typeface="Perpetua" panose="02020502060401020303" pitchFamily="18" charset="0"/>
              </a:rPr>
              <a:t>the Adoption of New Technologies for Crash Reporting</a:t>
            </a:r>
            <a:endParaRPr lang="en-US" dirty="0"/>
          </a:p>
        </p:txBody>
      </p:sp>
      <p:sp>
        <p:nvSpPr>
          <p:cNvPr id="3" name="Content Placeholder 2"/>
          <p:cNvSpPr>
            <a:spLocks noGrp="1"/>
          </p:cNvSpPr>
          <p:nvPr>
            <p:ph idx="1"/>
          </p:nvPr>
        </p:nvSpPr>
        <p:spPr>
          <a:xfrm>
            <a:off x="562131" y="1506511"/>
            <a:ext cx="7953219" cy="5006715"/>
          </a:xfrm>
        </p:spPr>
        <p:txBody>
          <a:bodyPr>
            <a:normAutofit/>
          </a:bodyPr>
          <a:lstStyle/>
          <a:p>
            <a:r>
              <a:rPr lang="en-US" sz="2400" dirty="0" smtClean="0">
                <a:latin typeface="Times New Roman" panose="02020603050405020304" pitchFamily="18" charset="0"/>
                <a:cs typeface="Times New Roman" panose="02020603050405020304" pitchFamily="18" charset="0"/>
              </a:rPr>
              <a:t>The quality and completeness of a modern police crash report </a:t>
            </a:r>
            <a:r>
              <a:rPr lang="en-US" sz="2400" dirty="0" smtClean="0">
                <a:latin typeface="Times New Roman" panose="02020603050405020304" pitchFamily="18" charset="0"/>
                <a:cs typeface="Times New Roman" panose="02020603050405020304" pitchFamily="18" charset="0"/>
              </a:rPr>
              <a:t>could </a:t>
            </a:r>
            <a:r>
              <a:rPr lang="en-US" sz="2400" dirty="0" smtClean="0">
                <a:latin typeface="Times New Roman" panose="02020603050405020304" pitchFamily="18" charset="0"/>
                <a:cs typeface="Times New Roman" panose="02020603050405020304" pitchFamily="18" charset="0"/>
              </a:rPr>
              <a:t>rival those of the current NASS reports because:</a:t>
            </a:r>
          </a:p>
          <a:p>
            <a:pPr lvl="1">
              <a:buFont typeface="Courier New" panose="02070309020205020404" pitchFamily="49" charset="0"/>
              <a:buChar char="-"/>
            </a:pPr>
            <a:r>
              <a:rPr lang="en-US" sz="2000" dirty="0" smtClean="0">
                <a:latin typeface="Times New Roman" panose="02020603050405020304" pitchFamily="18" charset="0"/>
                <a:cs typeface="Times New Roman" panose="02020603050405020304" pitchFamily="18" charset="0"/>
              </a:rPr>
              <a:t>Evidence available to an officer from the scene, vehicle and people involved is fresh and </a:t>
            </a:r>
            <a:r>
              <a:rPr lang="en-US" sz="2000" dirty="0" smtClean="0">
                <a:latin typeface="Times New Roman" panose="02020603050405020304" pitchFamily="18" charset="0"/>
                <a:cs typeface="Times New Roman" panose="02020603050405020304" pitchFamily="18" charset="0"/>
              </a:rPr>
              <a:t>complete,</a:t>
            </a:r>
            <a:endParaRPr lang="en-US" sz="2000" dirty="0" smtClean="0">
              <a:latin typeface="Times New Roman" panose="02020603050405020304" pitchFamily="18" charset="0"/>
              <a:cs typeface="Times New Roman" panose="02020603050405020304" pitchFamily="18" charset="0"/>
            </a:endParaRPr>
          </a:p>
          <a:p>
            <a:pPr lvl="1">
              <a:buFont typeface="Courier New" panose="02070309020205020404" pitchFamily="49" charset="0"/>
              <a:buChar char="-"/>
            </a:pPr>
            <a:r>
              <a:rPr lang="en-US" sz="2000" dirty="0" smtClean="0">
                <a:latin typeface="Times New Roman" panose="02020603050405020304" pitchFamily="18" charset="0"/>
                <a:cs typeface="Times New Roman" panose="02020603050405020304" pitchFamily="18" charset="0"/>
              </a:rPr>
              <a:t>There would be no need for statistical sampling: with universal adoption within a state, the result would be a census, and</a:t>
            </a:r>
          </a:p>
          <a:p>
            <a:pPr lvl="1">
              <a:buFont typeface="Courier New" panose="02070309020205020404" pitchFamily="49" charset="0"/>
              <a:buChar char="-"/>
            </a:pPr>
            <a:r>
              <a:rPr lang="en-US" sz="2000" dirty="0" smtClean="0">
                <a:latin typeface="Times New Roman" panose="02020603050405020304" pitchFamily="18" charset="0"/>
                <a:cs typeface="Times New Roman" panose="02020603050405020304" pitchFamily="18" charset="0"/>
              </a:rPr>
              <a:t>Artificial intelligence programs could provide reasonable estimates of the severity of a crash and </a:t>
            </a:r>
            <a:r>
              <a:rPr lang="en-US" sz="2000" dirty="0" smtClean="0">
                <a:latin typeface="Times New Roman" panose="02020603050405020304" pitchFamily="18" charset="0"/>
                <a:cs typeface="Times New Roman" panose="02020603050405020304" pitchFamily="18" charset="0"/>
              </a:rPr>
              <a:t>of </a:t>
            </a:r>
            <a:r>
              <a:rPr lang="en-US" sz="2000" dirty="0" smtClean="0">
                <a:latin typeface="Times New Roman" panose="02020603050405020304" pitchFamily="18" charset="0"/>
                <a:cs typeface="Times New Roman" panose="02020603050405020304" pitchFamily="18" charset="0"/>
              </a:rPr>
              <a:t>crash injuries.</a:t>
            </a:r>
          </a:p>
          <a:p>
            <a:r>
              <a:rPr lang="en-US" sz="2400" dirty="0" smtClean="0">
                <a:latin typeface="Times New Roman" panose="02020603050405020304" pitchFamily="18" charset="0"/>
                <a:cs typeface="Times New Roman" panose="02020603050405020304" pitchFamily="18" charset="0"/>
              </a:rPr>
              <a:t>The use of modern computer technologies would make </a:t>
            </a:r>
            <a:r>
              <a:rPr lang="en-US" sz="2400" dirty="0" smtClean="0">
                <a:latin typeface="Times New Roman" panose="02020603050405020304" pitchFamily="18" charset="0"/>
                <a:cs typeface="Times New Roman" panose="02020603050405020304" pitchFamily="18" charset="0"/>
              </a:rPr>
              <a:t>the process faster, </a:t>
            </a:r>
            <a:r>
              <a:rPr lang="en-US" sz="2400" dirty="0" smtClean="0">
                <a:latin typeface="Times New Roman" panose="02020603050405020304" pitchFamily="18" charset="0"/>
                <a:cs typeface="Times New Roman" panose="02020603050405020304" pitchFamily="18" charset="0"/>
              </a:rPr>
              <a:t>more </a:t>
            </a:r>
            <a:r>
              <a:rPr lang="en-US" sz="2400" dirty="0" smtClean="0">
                <a:latin typeface="Times New Roman" panose="02020603050405020304" pitchFamily="18" charset="0"/>
                <a:cs typeface="Times New Roman" panose="02020603050405020304" pitchFamily="18" charset="0"/>
              </a:rPr>
              <a:t>efficient and accurate.</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A computer could provide step-by-step instruction to an officer for the conduct of an investigation</a:t>
            </a:r>
            <a:r>
              <a:rPr lang="en-US" sz="2400" dirty="0" smtClean="0">
                <a:latin typeface="Times New Roman" panose="02020603050405020304" pitchFamily="18" charset="0"/>
                <a:cs typeface="Times New Roman" panose="02020603050405020304" pitchFamily="18" charset="0"/>
              </a:rPr>
              <a:t>, integrating it with other responsibilities for clearing the scene, and law enforcement; </a:t>
            </a:r>
            <a:r>
              <a:rPr lang="en-US" sz="2400" dirty="0" smtClean="0">
                <a:latin typeface="Times New Roman" panose="02020603050405020304" pitchFamily="18" charset="0"/>
                <a:cs typeface="Times New Roman" panose="02020603050405020304" pitchFamily="18" charset="0"/>
              </a:rPr>
              <a:t>minimizing </a:t>
            </a:r>
            <a:r>
              <a:rPr lang="en-US" sz="2400" dirty="0" smtClean="0">
                <a:latin typeface="Times New Roman" panose="02020603050405020304" pitchFamily="18" charset="0"/>
                <a:cs typeface="Times New Roman" panose="02020603050405020304" pitchFamily="18" charset="0"/>
              </a:rPr>
              <a:t>the</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need for </a:t>
            </a:r>
            <a:r>
              <a:rPr lang="en-US" sz="2400" dirty="0" smtClean="0">
                <a:latin typeface="Times New Roman" panose="02020603050405020304" pitchFamily="18" charset="0"/>
                <a:cs typeface="Times New Roman" panose="02020603050405020304" pitchFamily="18" charset="0"/>
              </a:rPr>
              <a:t>extensive training</a:t>
            </a:r>
            <a:r>
              <a:rPr lang="en-US" sz="2400" dirty="0" smtClean="0">
                <a:latin typeface="Times New Roman" panose="02020603050405020304" pitchFamily="18" charset="0"/>
                <a:cs typeface="Times New Roman" panose="02020603050405020304" pitchFamily="18" charset="0"/>
              </a:rPr>
              <a:t>.</a:t>
            </a:r>
          </a:p>
          <a:p>
            <a:pPr lvl="1"/>
            <a:endParaRPr lang="en-US" sz="2000" dirty="0" smtClean="0">
              <a:latin typeface="Georgia" panose="02040502050405020303" pitchFamily="18" charset="0"/>
            </a:endParaRPr>
          </a:p>
          <a:p>
            <a:pPr lvl="1"/>
            <a:endParaRPr lang="en-US" sz="2000" dirty="0">
              <a:latin typeface="Georgia" panose="02040502050405020303" pitchFamily="18" charset="0"/>
            </a:endParaRPr>
          </a:p>
        </p:txBody>
      </p:sp>
    </p:spTree>
    <p:extLst>
      <p:ext uri="{BB962C8B-B14F-4D97-AF65-F5344CB8AC3E}">
        <p14:creationId xmlns:p14="http://schemas.microsoft.com/office/powerpoint/2010/main" val="3424402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32348"/>
            <a:ext cx="7886700" cy="1431560"/>
          </a:xfrm>
        </p:spPr>
        <p:txBody>
          <a:bodyPr>
            <a:normAutofit/>
          </a:bodyPr>
          <a:lstStyle/>
          <a:p>
            <a:pPr algn="ctr"/>
            <a:r>
              <a:rPr lang="en-US" sz="4000" dirty="0" smtClean="0">
                <a:solidFill>
                  <a:srgbClr val="003366"/>
                </a:solidFill>
                <a:latin typeface="Perpetua" panose="02020502060401020303" pitchFamily="18" charset="0"/>
              </a:rPr>
              <a:t>Impediments to the Adoption of New Technologies for Crash Reporting</a:t>
            </a:r>
            <a:endParaRPr lang="en-US" sz="4000" dirty="0"/>
          </a:p>
        </p:txBody>
      </p:sp>
      <p:sp>
        <p:nvSpPr>
          <p:cNvPr id="3" name="Content Placeholder 2"/>
          <p:cNvSpPr>
            <a:spLocks noGrp="1"/>
          </p:cNvSpPr>
          <p:nvPr>
            <p:ph idx="1"/>
          </p:nvPr>
        </p:nvSpPr>
        <p:spPr>
          <a:xfrm>
            <a:off x="509666" y="1588957"/>
            <a:ext cx="8005684" cy="4849317"/>
          </a:xfrm>
        </p:spPr>
        <p:txBody>
          <a:bodyPr>
            <a:normAutofit/>
          </a:bodyPr>
          <a:lstStyle/>
          <a:p>
            <a:r>
              <a:rPr lang="en-US" sz="2400" dirty="0" smtClean="0">
                <a:latin typeface="Times New Roman" panose="02020603050405020304" pitchFamily="18" charset="0"/>
                <a:cs typeface="Times New Roman" panose="02020603050405020304" pitchFamily="18" charset="0"/>
              </a:rPr>
              <a:t>NHTSA has been unwilling to initiate a program to encourage state and local police agencies to update how they report on motor vehicle crashes.  The apparent reasons are:</a:t>
            </a:r>
          </a:p>
          <a:p>
            <a:pPr lvl="1">
              <a:buFont typeface="Courier New" panose="02070309020205020404" pitchFamily="49" charset="0"/>
              <a:buChar char="-"/>
            </a:pPr>
            <a:r>
              <a:rPr lang="en-US" sz="2000" dirty="0" smtClean="0">
                <a:latin typeface="Times New Roman" panose="02020603050405020304" pitchFamily="18" charset="0"/>
                <a:cs typeface="Times New Roman" panose="02020603050405020304" pitchFamily="18" charset="0"/>
              </a:rPr>
              <a:t>Political </a:t>
            </a:r>
            <a:r>
              <a:rPr lang="en-US" sz="2000" dirty="0" smtClean="0">
                <a:latin typeface="Times New Roman" panose="02020603050405020304" pitchFamily="18" charset="0"/>
                <a:cs typeface="Times New Roman" panose="02020603050405020304" pitchFamily="18" charset="0"/>
              </a:rPr>
              <a:t>concerns </a:t>
            </a:r>
            <a:r>
              <a:rPr lang="en-US" sz="2000" dirty="0" smtClean="0">
                <a:latin typeface="Times New Roman" panose="02020603050405020304" pitchFamily="18" charset="0"/>
                <a:cs typeface="Times New Roman" panose="02020603050405020304" pitchFamily="18" charset="0"/>
              </a:rPr>
              <a:t>(perceived resistance </a:t>
            </a:r>
            <a:r>
              <a:rPr lang="en-US" sz="2000" dirty="0" smtClean="0">
                <a:latin typeface="Times New Roman" panose="02020603050405020304" pitchFamily="18" charset="0"/>
                <a:cs typeface="Times New Roman" panose="02020603050405020304" pitchFamily="18" charset="0"/>
              </a:rPr>
              <a:t>to change at the state and local level), </a:t>
            </a:r>
            <a:endParaRPr lang="en-US" sz="2000" dirty="0" smtClean="0">
              <a:latin typeface="Times New Roman" panose="02020603050405020304" pitchFamily="18" charset="0"/>
              <a:cs typeface="Times New Roman" panose="02020603050405020304" pitchFamily="18" charset="0"/>
            </a:endParaRPr>
          </a:p>
          <a:p>
            <a:pPr lvl="1">
              <a:buFont typeface="Courier New" panose="02070309020205020404" pitchFamily="49" charset="0"/>
              <a:buChar char="-"/>
            </a:pPr>
            <a:r>
              <a:rPr lang="en-US" sz="2000" dirty="0" smtClean="0">
                <a:latin typeface="Times New Roman" panose="02020603050405020304" pitchFamily="18" charset="0"/>
                <a:cs typeface="Times New Roman" panose="02020603050405020304" pitchFamily="18" charset="0"/>
              </a:rPr>
              <a:t>Bureaucratic inertia, </a:t>
            </a:r>
            <a:r>
              <a:rPr lang="en-US" sz="2000" dirty="0" smtClean="0">
                <a:latin typeface="Times New Roman" panose="02020603050405020304" pitchFamily="18" charset="0"/>
                <a:cs typeface="Times New Roman" panose="02020603050405020304" pitchFamily="18" charset="0"/>
              </a:rPr>
              <a:t>and</a:t>
            </a:r>
            <a:endParaRPr lang="en-US" sz="2000" dirty="0" smtClean="0">
              <a:latin typeface="Times New Roman" panose="02020603050405020304" pitchFamily="18" charset="0"/>
              <a:cs typeface="Times New Roman" panose="02020603050405020304" pitchFamily="18" charset="0"/>
            </a:endParaRPr>
          </a:p>
          <a:p>
            <a:pPr lvl="1">
              <a:buFont typeface="Courier New" panose="02070309020205020404" pitchFamily="49" charset="0"/>
              <a:buChar char="-"/>
            </a:pPr>
            <a:r>
              <a:rPr lang="en-US" sz="2000" dirty="0" smtClean="0">
                <a:latin typeface="Times New Roman" panose="02020603050405020304" pitchFamily="18" charset="0"/>
                <a:cs typeface="Times New Roman" panose="02020603050405020304" pitchFamily="18" charset="0"/>
              </a:rPr>
              <a:t>How to finance the cost of change.</a:t>
            </a:r>
          </a:p>
          <a:p>
            <a:r>
              <a:rPr lang="en-US" sz="2400" dirty="0" smtClean="0">
                <a:latin typeface="Times New Roman" panose="02020603050405020304" pitchFamily="18" charset="0"/>
                <a:cs typeface="Times New Roman" panose="02020603050405020304" pitchFamily="18" charset="0"/>
              </a:rPr>
              <a:t>There is no prototype system to demonstrate:</a:t>
            </a:r>
          </a:p>
          <a:p>
            <a:pPr lvl="1">
              <a:buFont typeface="Courier New" panose="02070309020205020404" pitchFamily="49" charset="0"/>
              <a:buChar char="-"/>
            </a:pPr>
            <a:r>
              <a:rPr lang="en-US" sz="2000" dirty="0" smtClean="0">
                <a:latin typeface="Times New Roman" panose="02020603050405020304" pitchFamily="18" charset="0"/>
                <a:cs typeface="Times New Roman" panose="02020603050405020304" pitchFamily="18" charset="0"/>
              </a:rPr>
              <a:t>The advantages of modern crash investigation and reporting, </a:t>
            </a:r>
          </a:p>
          <a:p>
            <a:pPr lvl="1">
              <a:buFont typeface="Courier New" panose="02070309020205020404" pitchFamily="49" charset="0"/>
              <a:buChar char="-"/>
            </a:pPr>
            <a:r>
              <a:rPr lang="en-US" sz="2000" dirty="0" smtClean="0">
                <a:latin typeface="Times New Roman" panose="02020603050405020304" pitchFamily="18" charset="0"/>
                <a:cs typeface="Times New Roman" panose="02020603050405020304" pitchFamily="18" charset="0"/>
              </a:rPr>
              <a:t>That it would not require significant retraining of police officers who report on road crashes, and</a:t>
            </a:r>
          </a:p>
          <a:p>
            <a:pPr lvl="1">
              <a:buFont typeface="Courier New" panose="02070309020205020404" pitchFamily="49" charset="0"/>
              <a:buChar char="-"/>
            </a:pPr>
            <a:r>
              <a:rPr lang="en-US" sz="2000" dirty="0" smtClean="0">
                <a:latin typeface="Times New Roman" panose="02020603050405020304" pitchFamily="18" charset="0"/>
                <a:cs typeface="Times New Roman" panose="02020603050405020304" pitchFamily="18" charset="0"/>
              </a:rPr>
              <a:t>That it </a:t>
            </a:r>
            <a:r>
              <a:rPr lang="en-US" sz="2000" dirty="0" smtClean="0">
                <a:latin typeface="Times New Roman" panose="02020603050405020304" pitchFamily="18" charset="0"/>
                <a:cs typeface="Times New Roman" panose="02020603050405020304" pitchFamily="18" charset="0"/>
              </a:rPr>
              <a:t>could decrease </a:t>
            </a:r>
            <a:r>
              <a:rPr lang="en-US" sz="2000" dirty="0" smtClean="0">
                <a:latin typeface="Times New Roman" panose="02020603050405020304" pitchFamily="18" charset="0"/>
                <a:cs typeface="Times New Roman" panose="02020603050405020304" pitchFamily="18" charset="0"/>
              </a:rPr>
              <a:t>the time required to deal with a crash</a:t>
            </a:r>
            <a:r>
              <a:rPr lang="en-US" sz="20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There is little discussion of whether or how to do this.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830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88815"/>
            <a:ext cx="7886700" cy="818150"/>
          </a:xfrm>
        </p:spPr>
        <p:txBody>
          <a:bodyPr>
            <a:normAutofit/>
          </a:bodyPr>
          <a:lstStyle/>
          <a:p>
            <a:pPr algn="ctr"/>
            <a:r>
              <a:rPr lang="en-US" sz="4000" dirty="0" smtClean="0">
                <a:solidFill>
                  <a:srgbClr val="003366"/>
                </a:solidFill>
                <a:latin typeface="Perpetua" panose="02020502060401020303" pitchFamily="18" charset="0"/>
              </a:rPr>
              <a:t>Police </a:t>
            </a:r>
            <a:r>
              <a:rPr lang="en-US" sz="4000" dirty="0" smtClean="0">
                <a:solidFill>
                  <a:srgbClr val="003366"/>
                </a:solidFill>
                <a:latin typeface="Perpetua" panose="02020502060401020303" pitchFamily="18" charset="0"/>
              </a:rPr>
              <a:t>Crash </a:t>
            </a:r>
            <a:r>
              <a:rPr lang="en-US" sz="4000" dirty="0" smtClean="0">
                <a:solidFill>
                  <a:srgbClr val="003366"/>
                </a:solidFill>
                <a:latin typeface="Perpetua" panose="02020502060401020303" pitchFamily="18" charset="0"/>
              </a:rPr>
              <a:t>Reporting</a:t>
            </a:r>
            <a:endParaRPr lang="en-US" sz="4000" dirty="0">
              <a:solidFill>
                <a:srgbClr val="003366"/>
              </a:solidFill>
              <a:latin typeface="Perpetua" panose="02020502060401020303" pitchFamily="18" charset="0"/>
            </a:endParaRPr>
          </a:p>
        </p:txBody>
      </p:sp>
      <p:sp>
        <p:nvSpPr>
          <p:cNvPr id="3" name="Content Placeholder 2"/>
          <p:cNvSpPr>
            <a:spLocks noGrp="1"/>
          </p:cNvSpPr>
          <p:nvPr>
            <p:ph idx="1"/>
          </p:nvPr>
        </p:nvSpPr>
        <p:spPr>
          <a:xfrm>
            <a:off x="404734" y="879548"/>
            <a:ext cx="8304551" cy="5686143"/>
          </a:xfrm>
        </p:spPr>
        <p:txBody>
          <a:bodyPr>
            <a:noAutofit/>
          </a:bodyPr>
          <a:lstStyle/>
          <a:p>
            <a:pPr>
              <a:lnSpc>
                <a:spcPct val="100000"/>
              </a:lnSpc>
              <a:spcBef>
                <a:spcPts val="600"/>
              </a:spcBef>
            </a:pPr>
            <a:r>
              <a:rPr lang="en-US" sz="2400" dirty="0">
                <a:latin typeface="Times New Roman" panose="02020603050405020304" pitchFamily="18" charset="0"/>
                <a:ea typeface="Calibri" panose="020F0502020204030204" pitchFamily="34" charset="0"/>
                <a:cs typeface="Times New Roman" panose="02020603050405020304" pitchFamily="18" charset="0"/>
              </a:rPr>
              <a:t>P</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olice reporting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of </a:t>
            </a:r>
            <a:r>
              <a:rPr lang="en-US" sz="2400" dirty="0">
                <a:latin typeface="Times New Roman" panose="02020603050405020304" pitchFamily="18" charset="0"/>
                <a:ea typeface="Calibri" panose="020F0502020204030204" pitchFamily="34" charset="0"/>
                <a:cs typeface="Times New Roman" panose="02020603050405020304" pitchFamily="18" charset="0"/>
              </a:rPr>
              <a:t>crashes i</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s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hopelessly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out-of-date: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photos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are rare, sketches </a:t>
            </a:r>
            <a:r>
              <a:rPr lang="en-US" sz="2400" dirty="0">
                <a:latin typeface="Times New Roman" panose="02020603050405020304" pitchFamily="18" charset="0"/>
                <a:ea typeface="Calibri" panose="020F0502020204030204" pitchFamily="34" charset="0"/>
                <a:cs typeface="Times New Roman" panose="02020603050405020304" pitchFamily="18" charset="0"/>
              </a:rPr>
              <a:t>of the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crash scene </a:t>
            </a:r>
            <a:r>
              <a:rPr lang="en-US" sz="2400" dirty="0">
                <a:latin typeface="Times New Roman" panose="02020603050405020304" pitchFamily="18" charset="0"/>
                <a:ea typeface="Calibri" panose="020F0502020204030204" pitchFamily="34" charset="0"/>
                <a:cs typeface="Times New Roman" panose="02020603050405020304" pitchFamily="18" charset="0"/>
              </a:rPr>
              <a:t>and vehicle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damage are crude, injury coding (KABCO) is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primitive and inaccurate,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and vehicle crash recorder data is essentially inaccessible.</a:t>
            </a:r>
          </a:p>
          <a:p>
            <a:pPr>
              <a:lnSpc>
                <a:spcPct val="100000"/>
              </a:lnSpc>
              <a:spcBef>
                <a:spcPts val="600"/>
              </a:spcBef>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Police crash investigators have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authority, presence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and access to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obtain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the freshest and most complete data on crashes.</a:t>
            </a:r>
          </a:p>
          <a:p>
            <a:pPr>
              <a:lnSpc>
                <a:spcPct val="100000"/>
              </a:lnSpc>
              <a:spcBef>
                <a:spcPts val="600"/>
              </a:spcBef>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High </a:t>
            </a:r>
            <a:r>
              <a:rPr lang="en-US" sz="2400" dirty="0">
                <a:latin typeface="Times New Roman" panose="02020603050405020304" pitchFamily="18" charset="0"/>
                <a:ea typeface="Calibri" panose="020F0502020204030204" pitchFamily="34" charset="0"/>
                <a:cs typeface="Times New Roman" panose="02020603050405020304" pitchFamily="18" charset="0"/>
              </a:rPr>
              <a:t>quality, complete,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timely </a:t>
            </a:r>
            <a:r>
              <a:rPr lang="en-US" sz="2400" dirty="0">
                <a:latin typeface="Times New Roman" panose="02020603050405020304" pitchFamily="18" charset="0"/>
                <a:ea typeface="Calibri" panose="020F0502020204030204" pitchFamily="34" charset="0"/>
                <a:cs typeface="Times New Roman" panose="02020603050405020304" pitchFamily="18" charset="0"/>
              </a:rPr>
              <a:t>representative crash data are critical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to diagnosing crashes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and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injuries: road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dangers,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vehicle safety performance (impact of new designs and materials and safety defects), </a:t>
            </a:r>
            <a:r>
              <a:rPr lang="en-US" sz="2400" dirty="0">
                <a:latin typeface="Times New Roman" panose="02020603050405020304" pitchFamily="18" charset="0"/>
                <a:ea typeface="Calibri" panose="020F0502020204030204" pitchFamily="34" charset="0"/>
                <a:cs typeface="Times New Roman" panose="02020603050405020304" pitchFamily="18" charset="0"/>
              </a:rPr>
              <a:t>and changes in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roads, traffic </a:t>
            </a:r>
            <a:r>
              <a:rPr lang="en-US" sz="2400" dirty="0">
                <a:latin typeface="Times New Roman" panose="02020603050405020304" pitchFamily="18" charset="0"/>
                <a:ea typeface="Calibri" panose="020F0502020204030204" pitchFamily="34" charset="0"/>
                <a:cs typeface="Times New Roman" panose="02020603050405020304" pitchFamily="18" charset="0"/>
              </a:rPr>
              <a:t>and driver behavior</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p>
          <a:p>
            <a:pPr>
              <a:lnSpc>
                <a:spcPct val="100000"/>
              </a:lnSpc>
              <a:spcBef>
                <a:spcPts val="600"/>
              </a:spcBef>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New vehicle technologies (electronics, sensors, self-driving </a:t>
            </a:r>
            <a:r>
              <a:rPr lang="en-US" sz="2400" dirty="0">
                <a:latin typeface="Times New Roman" panose="02020603050405020304" pitchFamily="18" charset="0"/>
                <a:ea typeface="Calibri" panose="020F0502020204030204" pitchFamily="34" charset="0"/>
                <a:cs typeface="Times New Roman" panose="02020603050405020304" pitchFamily="18" charset="0"/>
              </a:rPr>
              <a:t>cars)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and </a:t>
            </a:r>
            <a:r>
              <a:rPr lang="en-US" sz="2400" dirty="0">
                <a:latin typeface="Times New Roman" panose="02020603050405020304" pitchFamily="18" charset="0"/>
                <a:ea typeface="Calibri" panose="020F0502020204030204" pitchFamily="34" charset="0"/>
                <a:cs typeface="Times New Roman" panose="02020603050405020304" pitchFamily="18" charset="0"/>
              </a:rPr>
              <a:t>new fuel economy regulations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(lighter </a:t>
            </a:r>
            <a:r>
              <a:rPr lang="en-US" sz="2400" dirty="0">
                <a:latin typeface="Times New Roman" panose="02020603050405020304" pitchFamily="18" charset="0"/>
                <a:ea typeface="Calibri" panose="020F0502020204030204" pitchFamily="34" charset="0"/>
                <a:cs typeface="Times New Roman" panose="02020603050405020304" pitchFamily="18" charset="0"/>
              </a:rPr>
              <a:t>vehicles, new materials</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advanced energy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storage), demand up-to-date </a:t>
            </a:r>
            <a:r>
              <a:rPr lang="en-US" sz="2400" dirty="0">
                <a:latin typeface="Times New Roman" panose="02020603050405020304" pitchFamily="18" charset="0"/>
                <a:ea typeface="Calibri" panose="020F0502020204030204" pitchFamily="34" charset="0"/>
                <a:cs typeface="Times New Roman" panose="02020603050405020304" pitchFamily="18" charset="0"/>
              </a:rPr>
              <a:t>crash data to track the safety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consequences of these developments.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1443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543" y="163286"/>
            <a:ext cx="8371114" cy="729343"/>
          </a:xfrm>
        </p:spPr>
        <p:txBody>
          <a:bodyPr>
            <a:normAutofit/>
          </a:bodyPr>
          <a:lstStyle/>
          <a:p>
            <a:pPr algn="ctr"/>
            <a:r>
              <a:rPr lang="en-US" sz="4000" dirty="0" smtClean="0">
                <a:solidFill>
                  <a:srgbClr val="003366"/>
                </a:solidFill>
                <a:latin typeface="Perpetua" panose="02020502060401020303" pitchFamily="18" charset="0"/>
              </a:rPr>
              <a:t>A Typical Police Accident Report Form</a:t>
            </a:r>
            <a:endParaRPr lang="en-US" sz="4000" dirty="0">
              <a:solidFill>
                <a:srgbClr val="003366"/>
              </a:solidFill>
              <a:latin typeface="Perpetua" panose="02020502060401020303" pitchFamily="18" charset="0"/>
            </a:endParaRPr>
          </a:p>
        </p:txBody>
      </p:sp>
      <p:pic>
        <p:nvPicPr>
          <p:cNvPr id="4" name="Content Placeholder 3"/>
          <p:cNvPicPr>
            <a:picLocks noGrp="1" noChangeAspect="1"/>
          </p:cNvPicPr>
          <p:nvPr>
            <p:ph idx="1"/>
          </p:nvPr>
        </p:nvPicPr>
        <p:blipFill rotWithShape="1">
          <a:blip r:embed="rId2"/>
          <a:srcRect l="33851" t="18717" r="33299" b="7179"/>
          <a:stretch/>
        </p:blipFill>
        <p:spPr>
          <a:xfrm>
            <a:off x="304799" y="892628"/>
            <a:ext cx="4444040" cy="5639075"/>
          </a:xfrm>
          <a:prstGeom prst="rect">
            <a:avLst/>
          </a:prstGeom>
        </p:spPr>
      </p:pic>
      <p:pic>
        <p:nvPicPr>
          <p:cNvPr id="5" name="Picture 4"/>
          <p:cNvPicPr>
            <a:picLocks noChangeAspect="1"/>
          </p:cNvPicPr>
          <p:nvPr/>
        </p:nvPicPr>
        <p:blipFill rotWithShape="1">
          <a:blip r:embed="rId3"/>
          <a:srcRect l="33780" t="18865" r="33632" b="7346"/>
          <a:stretch/>
        </p:blipFill>
        <p:spPr>
          <a:xfrm>
            <a:off x="4661754" y="985156"/>
            <a:ext cx="4282081" cy="5454019"/>
          </a:xfrm>
          <a:prstGeom prst="rect">
            <a:avLst/>
          </a:prstGeom>
        </p:spPr>
      </p:pic>
      <p:sp>
        <p:nvSpPr>
          <p:cNvPr id="6" name="TextBox 5"/>
          <p:cNvSpPr txBox="1"/>
          <p:nvPr/>
        </p:nvSpPr>
        <p:spPr>
          <a:xfrm>
            <a:off x="5262350" y="3160378"/>
            <a:ext cx="3065263" cy="830997"/>
          </a:xfrm>
          <a:prstGeom prst="rect">
            <a:avLst/>
          </a:prstGeom>
          <a:noFill/>
        </p:spPr>
        <p:txBody>
          <a:bodyPr wrap="none" rtlCol="0">
            <a:spAutoFit/>
          </a:bodyPr>
          <a:lstStyle/>
          <a:p>
            <a:pPr algn="ctr"/>
            <a:r>
              <a:rPr lang="en-US" sz="2400" dirty="0" smtClean="0">
                <a:solidFill>
                  <a:srgbClr val="C00000"/>
                </a:solidFill>
                <a:effectLst>
                  <a:outerShdw blurRad="38100" dist="38100" dir="2700000" algn="tl">
                    <a:srgbClr val="000000">
                      <a:alpha val="43137"/>
                    </a:srgbClr>
                  </a:outerShdw>
                </a:effectLst>
                <a:latin typeface="Georgia" panose="02040502050405020303" pitchFamily="18" charset="0"/>
              </a:rPr>
              <a:t>A crude, hand-drawn</a:t>
            </a:r>
          </a:p>
          <a:p>
            <a:pPr algn="ctr"/>
            <a:r>
              <a:rPr lang="en-US" sz="2400" dirty="0">
                <a:solidFill>
                  <a:srgbClr val="C00000"/>
                </a:solidFill>
                <a:effectLst>
                  <a:outerShdw blurRad="38100" dist="38100" dir="2700000" algn="tl">
                    <a:srgbClr val="000000">
                      <a:alpha val="43137"/>
                    </a:srgbClr>
                  </a:outerShdw>
                </a:effectLst>
                <a:latin typeface="Georgia" panose="02040502050405020303" pitchFamily="18" charset="0"/>
              </a:rPr>
              <a:t>d</a:t>
            </a:r>
            <a:r>
              <a:rPr lang="en-US" sz="2400" dirty="0" smtClean="0">
                <a:solidFill>
                  <a:srgbClr val="C00000"/>
                </a:solidFill>
                <a:effectLst>
                  <a:outerShdw blurRad="38100" dist="38100" dir="2700000" algn="tl">
                    <a:srgbClr val="000000">
                      <a:alpha val="43137"/>
                    </a:srgbClr>
                  </a:outerShdw>
                </a:effectLst>
                <a:latin typeface="Georgia" panose="02040502050405020303" pitchFamily="18" charset="0"/>
              </a:rPr>
              <a:t>iagram of the scene</a:t>
            </a:r>
            <a:endParaRPr lang="en-US" sz="2400" dirty="0">
              <a:solidFill>
                <a:srgbClr val="C00000"/>
              </a:solidFill>
              <a:effectLst>
                <a:outerShdw blurRad="38100" dist="38100" dir="2700000" algn="tl">
                  <a:srgbClr val="000000">
                    <a:alpha val="43137"/>
                  </a:srgbClr>
                </a:outerShdw>
              </a:effectLst>
              <a:latin typeface="Georgia" panose="02040502050405020303" pitchFamily="18" charset="0"/>
            </a:endParaRPr>
          </a:p>
        </p:txBody>
      </p:sp>
      <p:sp>
        <p:nvSpPr>
          <p:cNvPr id="7" name="TextBox 6"/>
          <p:cNvSpPr txBox="1"/>
          <p:nvPr/>
        </p:nvSpPr>
        <p:spPr>
          <a:xfrm>
            <a:off x="5182854" y="4684946"/>
            <a:ext cx="3537093" cy="830997"/>
          </a:xfrm>
          <a:prstGeom prst="rect">
            <a:avLst/>
          </a:prstGeom>
          <a:noFill/>
        </p:spPr>
        <p:txBody>
          <a:bodyPr wrap="square" rtlCol="0">
            <a:spAutoFit/>
          </a:bodyPr>
          <a:lstStyle/>
          <a:p>
            <a:pPr algn="ctr"/>
            <a:r>
              <a:rPr lang="en-US" sz="2400" dirty="0" smtClean="0">
                <a:solidFill>
                  <a:srgbClr val="C00000"/>
                </a:solidFill>
                <a:effectLst>
                  <a:outerShdw blurRad="38100" dist="38100" dir="2700000" algn="tl">
                    <a:srgbClr val="000000">
                      <a:alpha val="43137"/>
                    </a:srgbClr>
                  </a:outerShdw>
                </a:effectLst>
                <a:latin typeface="Georgia" panose="02040502050405020303" pitchFamily="18" charset="0"/>
              </a:rPr>
              <a:t>A minimal verbal description of the crash</a:t>
            </a:r>
            <a:endParaRPr lang="en-US" sz="2400" dirty="0">
              <a:solidFill>
                <a:srgbClr val="C00000"/>
              </a:solidFill>
              <a:effectLst>
                <a:outerShdw blurRad="38100" dist="38100" dir="2700000" algn="tl">
                  <a:srgbClr val="000000">
                    <a:alpha val="43137"/>
                  </a:srgbClr>
                </a:outerShdw>
              </a:effectLst>
              <a:latin typeface="Georgia" panose="02040502050405020303" pitchFamily="18" charset="0"/>
            </a:endParaRPr>
          </a:p>
        </p:txBody>
      </p:sp>
      <p:sp>
        <p:nvSpPr>
          <p:cNvPr id="8" name="TextBox 7"/>
          <p:cNvSpPr txBox="1"/>
          <p:nvPr/>
        </p:nvSpPr>
        <p:spPr>
          <a:xfrm>
            <a:off x="2190046" y="4684946"/>
            <a:ext cx="2876108" cy="1200329"/>
          </a:xfrm>
          <a:prstGeom prst="rect">
            <a:avLst/>
          </a:prstGeom>
          <a:noFill/>
        </p:spPr>
        <p:txBody>
          <a:bodyPr wrap="none" rtlCol="0">
            <a:spAutoFit/>
          </a:bodyPr>
          <a:lstStyle/>
          <a:p>
            <a:pPr algn="ctr"/>
            <a:r>
              <a:rPr lang="en-US" sz="2400" dirty="0" smtClean="0">
                <a:solidFill>
                  <a:srgbClr val="C00000"/>
                </a:solidFill>
                <a:effectLst>
                  <a:outerShdw blurRad="38100" dist="38100" dir="2700000" algn="tl">
                    <a:srgbClr val="000000">
                      <a:alpha val="43137"/>
                    </a:srgbClr>
                  </a:outerShdw>
                </a:effectLst>
                <a:latin typeface="Georgia" panose="02040502050405020303" pitchFamily="18" charset="0"/>
              </a:rPr>
              <a:t>Injured body part,</a:t>
            </a:r>
          </a:p>
          <a:p>
            <a:pPr algn="ctr"/>
            <a:r>
              <a:rPr lang="en-US" sz="2400" dirty="0" smtClean="0">
                <a:solidFill>
                  <a:srgbClr val="C00000"/>
                </a:solidFill>
                <a:effectLst>
                  <a:outerShdw blurRad="38100" dist="38100" dir="2700000" algn="tl">
                    <a:srgbClr val="000000">
                      <a:alpha val="43137"/>
                    </a:srgbClr>
                  </a:outerShdw>
                </a:effectLst>
                <a:latin typeface="Georgia" panose="02040502050405020303" pitchFamily="18" charset="0"/>
              </a:rPr>
              <a:t>KABCO &amp; transport</a:t>
            </a:r>
          </a:p>
          <a:p>
            <a:pPr algn="ctr"/>
            <a:r>
              <a:rPr lang="en-US" sz="2400" dirty="0">
                <a:solidFill>
                  <a:srgbClr val="C00000"/>
                </a:solidFill>
                <a:effectLst>
                  <a:outerShdw blurRad="38100" dist="38100" dir="2700000" algn="tl">
                    <a:srgbClr val="000000">
                      <a:alpha val="43137"/>
                    </a:srgbClr>
                  </a:outerShdw>
                </a:effectLst>
                <a:latin typeface="Georgia" panose="02040502050405020303" pitchFamily="18" charset="0"/>
              </a:rPr>
              <a:t>t</a:t>
            </a:r>
            <a:r>
              <a:rPr lang="en-US" sz="2400" dirty="0" smtClean="0">
                <a:solidFill>
                  <a:srgbClr val="C00000"/>
                </a:solidFill>
                <a:effectLst>
                  <a:outerShdw blurRad="38100" dist="38100" dir="2700000" algn="tl">
                    <a:srgbClr val="000000">
                      <a:alpha val="43137"/>
                    </a:srgbClr>
                  </a:outerShdw>
                </a:effectLst>
                <a:latin typeface="Georgia" panose="02040502050405020303" pitchFamily="18" charset="0"/>
              </a:rPr>
              <a:t>o medical facility</a:t>
            </a:r>
            <a:endParaRPr lang="en-US" sz="2400" dirty="0">
              <a:solidFill>
                <a:srgbClr val="C00000"/>
              </a:solidFill>
              <a:effectLst>
                <a:outerShdw blurRad="38100" dist="38100" dir="2700000" algn="tl">
                  <a:srgbClr val="000000">
                    <a:alpha val="43137"/>
                  </a:srgbClr>
                </a:outerShdw>
              </a:effectLst>
              <a:latin typeface="Georgia" panose="02040502050405020303" pitchFamily="18" charset="0"/>
            </a:endParaRPr>
          </a:p>
        </p:txBody>
      </p:sp>
      <p:sp>
        <p:nvSpPr>
          <p:cNvPr id="9" name="TextBox 8"/>
          <p:cNvSpPr txBox="1"/>
          <p:nvPr/>
        </p:nvSpPr>
        <p:spPr>
          <a:xfrm>
            <a:off x="1069107" y="3311492"/>
            <a:ext cx="1414170" cy="1569660"/>
          </a:xfrm>
          <a:prstGeom prst="rect">
            <a:avLst/>
          </a:prstGeom>
          <a:noFill/>
        </p:spPr>
        <p:txBody>
          <a:bodyPr wrap="none" rtlCol="0">
            <a:spAutoFit/>
          </a:bodyPr>
          <a:lstStyle/>
          <a:p>
            <a:pPr algn="ctr"/>
            <a:r>
              <a:rPr lang="en-US" sz="2400" dirty="0">
                <a:solidFill>
                  <a:srgbClr val="C00000"/>
                </a:solidFill>
                <a:effectLst>
                  <a:outerShdw blurRad="38100" dist="38100" dir="2700000" algn="tl">
                    <a:srgbClr val="000000">
                      <a:alpha val="43137"/>
                    </a:srgbClr>
                  </a:outerShdw>
                </a:effectLst>
                <a:latin typeface="Georgia" panose="02040502050405020303" pitchFamily="18" charset="0"/>
              </a:rPr>
              <a:t>V</a:t>
            </a:r>
            <a:r>
              <a:rPr lang="en-US" sz="2400" dirty="0" smtClean="0">
                <a:solidFill>
                  <a:srgbClr val="C00000"/>
                </a:solidFill>
                <a:effectLst>
                  <a:outerShdw blurRad="38100" dist="38100" dir="2700000" algn="tl">
                    <a:srgbClr val="000000">
                      <a:alpha val="43137"/>
                    </a:srgbClr>
                  </a:outerShdw>
                </a:effectLst>
                <a:latin typeface="Georgia" panose="02040502050405020303" pitchFamily="18" charset="0"/>
              </a:rPr>
              <a:t>ehicle</a:t>
            </a:r>
          </a:p>
          <a:p>
            <a:pPr algn="ctr"/>
            <a:r>
              <a:rPr lang="en-US" sz="2400" dirty="0" smtClean="0">
                <a:solidFill>
                  <a:srgbClr val="C00000"/>
                </a:solidFill>
                <a:effectLst>
                  <a:outerShdw blurRad="38100" dist="38100" dir="2700000" algn="tl">
                    <a:srgbClr val="000000">
                      <a:alpha val="43137"/>
                    </a:srgbClr>
                  </a:outerShdw>
                </a:effectLst>
                <a:latin typeface="Georgia" panose="02040502050405020303" pitchFamily="18" charset="0"/>
              </a:rPr>
              <a:t>impact &amp;</a:t>
            </a:r>
          </a:p>
          <a:p>
            <a:pPr algn="ctr"/>
            <a:r>
              <a:rPr lang="en-US" sz="2400" dirty="0">
                <a:solidFill>
                  <a:srgbClr val="C00000"/>
                </a:solidFill>
                <a:effectLst>
                  <a:outerShdw blurRad="38100" dist="38100" dir="2700000" algn="tl">
                    <a:srgbClr val="000000">
                      <a:alpha val="43137"/>
                    </a:srgbClr>
                  </a:outerShdw>
                </a:effectLst>
                <a:latin typeface="Georgia" panose="02040502050405020303" pitchFamily="18" charset="0"/>
              </a:rPr>
              <a:t>d</a:t>
            </a:r>
            <a:r>
              <a:rPr lang="en-US" sz="2400" dirty="0" smtClean="0">
                <a:solidFill>
                  <a:srgbClr val="C00000"/>
                </a:solidFill>
                <a:effectLst>
                  <a:outerShdw blurRad="38100" dist="38100" dir="2700000" algn="tl">
                    <a:srgbClr val="000000">
                      <a:alpha val="43137"/>
                    </a:srgbClr>
                  </a:outerShdw>
                </a:effectLst>
                <a:latin typeface="Georgia" panose="02040502050405020303" pitchFamily="18" charset="0"/>
              </a:rPr>
              <a:t>amage</a:t>
            </a:r>
          </a:p>
          <a:p>
            <a:pPr algn="ctr"/>
            <a:r>
              <a:rPr lang="en-US" sz="2400" dirty="0" smtClean="0">
                <a:solidFill>
                  <a:srgbClr val="C00000"/>
                </a:solidFill>
                <a:effectLst>
                  <a:outerShdw blurRad="38100" dist="38100" dir="2700000" algn="tl">
                    <a:srgbClr val="000000">
                      <a:alpha val="43137"/>
                    </a:srgbClr>
                  </a:outerShdw>
                </a:effectLst>
                <a:latin typeface="Georgia" panose="02040502050405020303" pitchFamily="18" charset="0"/>
              </a:rPr>
              <a:t>areas</a:t>
            </a:r>
            <a:endParaRPr lang="en-US" sz="2400" dirty="0">
              <a:solidFill>
                <a:srgbClr val="C00000"/>
              </a:solidFill>
              <a:effectLst>
                <a:outerShdw blurRad="38100" dist="38100" dir="2700000" algn="tl">
                  <a:srgbClr val="000000">
                    <a:alpha val="43137"/>
                  </a:srgbClr>
                </a:outerShdw>
              </a:effectLst>
              <a:latin typeface="Georgia" panose="02040502050405020303" pitchFamily="18" charset="0"/>
            </a:endParaRPr>
          </a:p>
        </p:txBody>
      </p:sp>
      <p:sp>
        <p:nvSpPr>
          <p:cNvPr id="10" name="TextBox 9"/>
          <p:cNvSpPr txBox="1"/>
          <p:nvPr/>
        </p:nvSpPr>
        <p:spPr>
          <a:xfrm>
            <a:off x="821406" y="1195566"/>
            <a:ext cx="3031599" cy="461665"/>
          </a:xfrm>
          <a:prstGeom prst="rect">
            <a:avLst/>
          </a:prstGeom>
          <a:noFill/>
        </p:spPr>
        <p:txBody>
          <a:bodyPr wrap="none" rtlCol="0">
            <a:spAutoFit/>
          </a:bodyPr>
          <a:lstStyle/>
          <a:p>
            <a:r>
              <a:rPr lang="en-US" sz="2400" dirty="0" smtClean="0">
                <a:solidFill>
                  <a:srgbClr val="C00000"/>
                </a:solidFill>
                <a:effectLst>
                  <a:outerShdw blurRad="38100" dist="38100" dir="2700000" algn="tl">
                    <a:srgbClr val="000000">
                      <a:alpha val="43137"/>
                    </a:srgbClr>
                  </a:outerShdw>
                </a:effectLst>
                <a:latin typeface="Georgia" panose="02040502050405020303" pitchFamily="18" charset="0"/>
              </a:rPr>
              <a:t>Location of the crash</a:t>
            </a:r>
            <a:endParaRPr lang="en-US" sz="2400" dirty="0">
              <a:solidFill>
                <a:srgbClr val="C00000"/>
              </a:solidFill>
              <a:effectLst>
                <a:outerShdw blurRad="38100" dist="38100" dir="2700000" algn="tl">
                  <a:srgbClr val="000000">
                    <a:alpha val="43137"/>
                  </a:srgbClr>
                </a:outerShdw>
              </a:effectLst>
              <a:latin typeface="Georgia" panose="02040502050405020303" pitchFamily="18" charset="0"/>
            </a:endParaRPr>
          </a:p>
        </p:txBody>
      </p:sp>
      <p:sp>
        <p:nvSpPr>
          <p:cNvPr id="11" name="TextBox 10"/>
          <p:cNvSpPr txBox="1"/>
          <p:nvPr/>
        </p:nvSpPr>
        <p:spPr>
          <a:xfrm>
            <a:off x="764286" y="2329381"/>
            <a:ext cx="3558988" cy="830997"/>
          </a:xfrm>
          <a:prstGeom prst="rect">
            <a:avLst/>
          </a:prstGeom>
          <a:noFill/>
        </p:spPr>
        <p:txBody>
          <a:bodyPr wrap="none" rtlCol="0">
            <a:spAutoFit/>
          </a:bodyPr>
          <a:lstStyle/>
          <a:p>
            <a:r>
              <a:rPr lang="en-US" sz="2400" dirty="0" smtClean="0">
                <a:solidFill>
                  <a:srgbClr val="C00000"/>
                </a:solidFill>
                <a:effectLst>
                  <a:outerShdw blurRad="38100" dist="38100" dir="2700000" algn="tl">
                    <a:srgbClr val="000000">
                      <a:alpha val="43137"/>
                    </a:srgbClr>
                  </a:outerShdw>
                </a:effectLst>
                <a:latin typeface="Georgia" panose="02040502050405020303" pitchFamily="18" charset="0"/>
              </a:rPr>
              <a:t>Identification of drivers, </a:t>
            </a:r>
            <a:endParaRPr lang="en-US" sz="2400" dirty="0">
              <a:solidFill>
                <a:srgbClr val="C00000"/>
              </a:solidFill>
              <a:effectLst>
                <a:outerShdw blurRad="38100" dist="38100" dir="2700000" algn="tl">
                  <a:srgbClr val="000000">
                    <a:alpha val="43137"/>
                  </a:srgbClr>
                </a:outerShdw>
              </a:effectLst>
              <a:latin typeface="Georgia" panose="02040502050405020303" pitchFamily="18" charset="0"/>
            </a:endParaRPr>
          </a:p>
          <a:p>
            <a:r>
              <a:rPr lang="en-US" sz="2400" dirty="0" smtClean="0">
                <a:solidFill>
                  <a:srgbClr val="C00000"/>
                </a:solidFill>
                <a:effectLst>
                  <a:outerShdw blurRad="38100" dist="38100" dir="2700000" algn="tl">
                    <a:srgbClr val="000000">
                      <a:alpha val="43137"/>
                    </a:srgbClr>
                  </a:outerShdw>
                </a:effectLst>
                <a:latin typeface="Georgia" panose="02040502050405020303" pitchFamily="18" charset="0"/>
              </a:rPr>
              <a:t>&amp; description of vehicles</a:t>
            </a:r>
            <a:endParaRPr lang="en-US" sz="2400" dirty="0">
              <a:solidFill>
                <a:srgbClr val="C00000"/>
              </a:solidFill>
              <a:effectLst>
                <a:outerShdw blurRad="38100" dist="38100" dir="2700000" algn="tl">
                  <a:srgbClr val="000000">
                    <a:alpha val="43137"/>
                  </a:srgbClr>
                </a:outerShdw>
              </a:effectLst>
              <a:latin typeface="Georgia" panose="02040502050405020303" pitchFamily="18" charset="0"/>
            </a:endParaRPr>
          </a:p>
        </p:txBody>
      </p:sp>
      <p:sp>
        <p:nvSpPr>
          <p:cNvPr id="12" name="TextBox 11"/>
          <p:cNvSpPr txBox="1"/>
          <p:nvPr/>
        </p:nvSpPr>
        <p:spPr>
          <a:xfrm>
            <a:off x="256936" y="5885275"/>
            <a:ext cx="4573688" cy="461665"/>
          </a:xfrm>
          <a:prstGeom prst="rect">
            <a:avLst/>
          </a:prstGeom>
          <a:noFill/>
        </p:spPr>
        <p:txBody>
          <a:bodyPr wrap="none" rtlCol="0">
            <a:spAutoFit/>
          </a:bodyPr>
          <a:lstStyle/>
          <a:p>
            <a:r>
              <a:rPr lang="en-US" sz="2400" dirty="0" smtClean="0">
                <a:solidFill>
                  <a:srgbClr val="C00000"/>
                </a:solidFill>
                <a:effectLst>
                  <a:outerShdw blurRad="38100" dist="38100" dir="2700000" algn="tl">
                    <a:srgbClr val="000000">
                      <a:alpha val="43137"/>
                    </a:srgbClr>
                  </a:outerShdw>
                </a:effectLst>
                <a:latin typeface="Georgia" panose="02040502050405020303" pitchFamily="18" charset="0"/>
              </a:rPr>
              <a:t>Vehicle occupants &amp; pedestrians</a:t>
            </a:r>
            <a:endParaRPr lang="en-US" sz="2400" dirty="0">
              <a:solidFill>
                <a:srgbClr val="C00000"/>
              </a:solidFill>
              <a:effectLst>
                <a:outerShdw blurRad="38100" dist="38100" dir="2700000" algn="tl">
                  <a:srgbClr val="000000">
                    <a:alpha val="43137"/>
                  </a:srgbClr>
                </a:outerShdw>
              </a:effectLst>
              <a:latin typeface="Georgia" panose="02040502050405020303" pitchFamily="18" charset="0"/>
            </a:endParaRPr>
          </a:p>
        </p:txBody>
      </p:sp>
      <p:sp>
        <p:nvSpPr>
          <p:cNvPr id="13" name="TextBox 12"/>
          <p:cNvSpPr txBox="1"/>
          <p:nvPr/>
        </p:nvSpPr>
        <p:spPr>
          <a:xfrm>
            <a:off x="5216483" y="1426398"/>
            <a:ext cx="3421665" cy="830997"/>
          </a:xfrm>
          <a:prstGeom prst="rect">
            <a:avLst/>
          </a:prstGeom>
          <a:noFill/>
        </p:spPr>
        <p:txBody>
          <a:bodyPr wrap="square" rtlCol="0">
            <a:spAutoFit/>
          </a:bodyPr>
          <a:lstStyle/>
          <a:p>
            <a:pPr algn="ctr"/>
            <a:r>
              <a:rPr lang="en-US" sz="2400" dirty="0" smtClean="0">
                <a:solidFill>
                  <a:srgbClr val="C00000"/>
                </a:solidFill>
                <a:effectLst>
                  <a:outerShdw blurRad="38100" dist="38100" dir="2700000" algn="tl">
                    <a:srgbClr val="000000">
                      <a:alpha val="43137"/>
                    </a:srgbClr>
                  </a:outerShdw>
                </a:effectLst>
                <a:latin typeface="Georgia" panose="02040502050405020303" pitchFamily="18" charset="0"/>
              </a:rPr>
              <a:t>Conditions surrounding the crash</a:t>
            </a:r>
            <a:endParaRPr lang="en-US" sz="2400" dirty="0">
              <a:solidFill>
                <a:srgbClr val="C00000"/>
              </a:solidFill>
              <a:effectLst>
                <a:outerShdw blurRad="38100" dist="38100" dir="2700000" algn="tl">
                  <a:srgbClr val="000000">
                    <a:alpha val="43137"/>
                  </a:srgbClr>
                </a:outerShdw>
              </a:effectLst>
              <a:latin typeface="Georgia" panose="02040502050405020303" pitchFamily="18" charset="0"/>
            </a:endParaRPr>
          </a:p>
        </p:txBody>
      </p:sp>
    </p:spTree>
    <p:extLst>
      <p:ext uri="{BB962C8B-B14F-4D97-AF65-F5344CB8AC3E}">
        <p14:creationId xmlns:p14="http://schemas.microsoft.com/office/powerpoint/2010/main" val="1450274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638" y="263337"/>
            <a:ext cx="8382000" cy="666053"/>
          </a:xfrm>
        </p:spPr>
        <p:txBody>
          <a:bodyPr>
            <a:noAutofit/>
          </a:bodyPr>
          <a:lstStyle/>
          <a:p>
            <a:pPr algn="ctr"/>
            <a:r>
              <a:rPr lang="en-US" sz="4000" dirty="0" smtClean="0">
                <a:solidFill>
                  <a:srgbClr val="003366"/>
                </a:solidFill>
                <a:latin typeface="Perpetua" panose="02020502060401020303" pitchFamily="18" charset="0"/>
                <a:ea typeface="Calibri" panose="020F0502020204030204" pitchFamily="34" charset="0"/>
                <a:cs typeface="Times New Roman" panose="02020603050405020304" pitchFamily="18" charset="0"/>
              </a:rPr>
              <a:t>NHTSA is Critically Dependent on PARs</a:t>
            </a:r>
            <a:endParaRPr lang="en-US" sz="4000" dirty="0">
              <a:solidFill>
                <a:srgbClr val="003366"/>
              </a:solidFill>
              <a:latin typeface="Perpetua" panose="02020502060401020303" pitchFamily="18" charset="0"/>
            </a:endParaRPr>
          </a:p>
        </p:txBody>
      </p:sp>
      <p:sp>
        <p:nvSpPr>
          <p:cNvPr id="3" name="Content Placeholder 2"/>
          <p:cNvSpPr>
            <a:spLocks noGrp="1"/>
          </p:cNvSpPr>
          <p:nvPr>
            <p:ph idx="1"/>
          </p:nvPr>
        </p:nvSpPr>
        <p:spPr>
          <a:xfrm>
            <a:off x="509666" y="982044"/>
            <a:ext cx="8151972" cy="5486213"/>
          </a:xfrm>
        </p:spPr>
        <p:txBody>
          <a:bodyPr>
            <a:normAutofit fontScale="70000" lnSpcReduction="20000"/>
          </a:bodyPr>
          <a:lstStyle/>
          <a:p>
            <a:pPr marL="0" indent="0">
              <a:lnSpc>
                <a:spcPct val="115000"/>
              </a:lnSpc>
              <a:spcBef>
                <a:spcPts val="1200"/>
              </a:spcBef>
              <a:buNone/>
            </a:pPr>
            <a:r>
              <a:rPr lang="en-US" sz="400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400" dirty="0" smtClean="0">
                <a:latin typeface="Times New Roman" panose="02020603050405020304" pitchFamily="18" charset="0"/>
                <a:ea typeface="Calibri" panose="020F0502020204030204" pitchFamily="34" charset="0"/>
                <a:cs typeface="Times New Roman" panose="02020603050405020304" pitchFamily="18" charset="0"/>
              </a:rPr>
              <a:t>PAR data </a:t>
            </a:r>
            <a:r>
              <a:rPr lang="en-US" sz="3400" dirty="0">
                <a:latin typeface="Times New Roman" panose="02020603050405020304" pitchFamily="18" charset="0"/>
                <a:ea typeface="Calibri" panose="020F0502020204030204" pitchFamily="34" charset="0"/>
                <a:cs typeface="Times New Roman" panose="02020603050405020304" pitchFamily="18" charset="0"/>
              </a:rPr>
              <a:t>are </a:t>
            </a:r>
            <a:r>
              <a:rPr lang="en-US" sz="3400" dirty="0" smtClean="0">
                <a:latin typeface="Times New Roman" panose="02020603050405020304" pitchFamily="18" charset="0"/>
                <a:ea typeface="Calibri" panose="020F0502020204030204" pitchFamily="34" charset="0"/>
                <a:cs typeface="Times New Roman" panose="02020603050405020304" pitchFamily="18" charset="0"/>
              </a:rPr>
              <a:t>the basis </a:t>
            </a:r>
            <a:r>
              <a:rPr lang="en-US" sz="3400" dirty="0">
                <a:latin typeface="Times New Roman" panose="02020603050405020304" pitchFamily="18" charset="0"/>
                <a:ea typeface="Calibri" panose="020F0502020204030204" pitchFamily="34" charset="0"/>
                <a:cs typeface="Times New Roman" panose="02020603050405020304" pitchFamily="18" charset="0"/>
              </a:rPr>
              <a:t>for </a:t>
            </a:r>
            <a:r>
              <a:rPr lang="en-US" sz="3400" dirty="0" smtClean="0">
                <a:latin typeface="Times New Roman" panose="02020603050405020304" pitchFamily="18" charset="0"/>
                <a:ea typeface="Calibri" panose="020F0502020204030204" pitchFamily="34" charset="0"/>
                <a:cs typeface="Times New Roman" panose="02020603050405020304" pitchFamily="18" charset="0"/>
              </a:rPr>
              <a:t>all of NHTSA’s </a:t>
            </a:r>
            <a:r>
              <a:rPr lang="en-US" sz="3400" dirty="0" smtClean="0">
                <a:latin typeface="Times New Roman" panose="02020603050405020304" pitchFamily="18" charset="0"/>
                <a:ea typeface="Calibri" panose="020F0502020204030204" pitchFamily="34" charset="0"/>
                <a:cs typeface="Times New Roman" panose="02020603050405020304" pitchFamily="18" charset="0"/>
              </a:rPr>
              <a:t>crash data </a:t>
            </a:r>
            <a:r>
              <a:rPr lang="en-US" sz="3400" dirty="0" smtClean="0">
                <a:latin typeface="Times New Roman" panose="02020603050405020304" pitchFamily="18" charset="0"/>
                <a:ea typeface="Calibri" panose="020F0502020204030204" pitchFamily="34" charset="0"/>
                <a:cs typeface="Times New Roman" panose="02020603050405020304" pitchFamily="18" charset="0"/>
              </a:rPr>
              <a:t>programs and will continue to be even with their redesign: </a:t>
            </a:r>
            <a:endParaRPr lang="en-US" sz="34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Bef>
                <a:spcPts val="1200"/>
              </a:spcBef>
            </a:pPr>
            <a:r>
              <a:rPr lang="en-US" sz="29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Fatality </a:t>
            </a:r>
            <a:r>
              <a:rPr lang="en-US" sz="2900" dirty="0">
                <a:latin typeface="Times New Roman" panose="02020603050405020304" pitchFamily="18" charset="0"/>
                <a:ea typeface="Calibri" panose="020F0502020204030204" pitchFamily="34" charset="0"/>
                <a:cs typeface="Times New Roman" panose="02020603050405020304" pitchFamily="18" charset="0"/>
              </a:rPr>
              <a:t>Analysis Reporting System (FARS) all fatal </a:t>
            </a:r>
            <a:r>
              <a:rPr lang="en-US" sz="2900" dirty="0" smtClean="0">
                <a:latin typeface="Times New Roman" panose="02020603050405020304" pitchFamily="18" charset="0"/>
                <a:ea typeface="Calibri" panose="020F0502020204030204" pitchFamily="34" charset="0"/>
                <a:cs typeface="Times New Roman" panose="02020603050405020304" pitchFamily="18" charset="0"/>
              </a:rPr>
              <a:t>crashes,</a:t>
            </a:r>
          </a:p>
          <a:p>
            <a:pPr>
              <a:lnSpc>
                <a:spcPct val="115000"/>
              </a:lnSpc>
              <a:spcBef>
                <a:spcPts val="1200"/>
              </a:spcBef>
            </a:pPr>
            <a:r>
              <a:rPr lang="en-US" sz="2900" dirty="0">
                <a:latin typeface="Times New Roman" panose="02020603050405020304" pitchFamily="18" charset="0"/>
                <a:ea typeface="Calibri" panose="020F0502020204030204" pitchFamily="34" charset="0"/>
                <a:cs typeface="Times New Roman" panose="02020603050405020304" pitchFamily="18" charset="0"/>
              </a:rPr>
              <a:t>National Automotive Sampling System (NASS</a:t>
            </a:r>
            <a:r>
              <a:rPr lang="en-US" sz="2900" dirty="0" smtClean="0">
                <a:latin typeface="Times New Roman" panose="02020603050405020304" pitchFamily="18" charset="0"/>
                <a:ea typeface="Calibri" panose="020F0502020204030204" pitchFamily="34" charset="0"/>
                <a:cs typeface="Times New Roman" panose="02020603050405020304" pitchFamily="18" charset="0"/>
              </a:rPr>
              <a:t>)</a:t>
            </a:r>
          </a:p>
          <a:p>
            <a:pPr lvl="1">
              <a:lnSpc>
                <a:spcPct val="115000"/>
              </a:lnSpc>
              <a:spcBef>
                <a:spcPts val="1200"/>
              </a:spcBef>
              <a:buFont typeface="Courier New" panose="02070309020205020404" pitchFamily="49" charset="0"/>
              <a:buChar char="-"/>
            </a:pPr>
            <a:r>
              <a:rPr lang="en-US" sz="2500" dirty="0" smtClean="0">
                <a:latin typeface="Times New Roman" panose="02020603050405020304" pitchFamily="18" charset="0"/>
                <a:ea typeface="Calibri" panose="020F0502020204030204" pitchFamily="34" charset="0"/>
                <a:cs typeface="Times New Roman" panose="02020603050405020304" pitchFamily="18" charset="0"/>
              </a:rPr>
              <a:t>General </a:t>
            </a:r>
            <a:r>
              <a:rPr lang="en-US" sz="2500" dirty="0" smtClean="0">
                <a:latin typeface="Times New Roman" panose="02020603050405020304" pitchFamily="18" charset="0"/>
                <a:ea typeface="Calibri" panose="020F0502020204030204" pitchFamily="34" charset="0"/>
                <a:cs typeface="Times New Roman" panose="02020603050405020304" pitchFamily="18" charset="0"/>
              </a:rPr>
              <a:t>Estimates System (GES) </a:t>
            </a:r>
            <a:r>
              <a:rPr lang="en-US" sz="2500" dirty="0" smtClean="0">
                <a:latin typeface="Times New Roman" panose="02020603050405020304" pitchFamily="18" charset="0"/>
                <a:ea typeface="Calibri" panose="020F0502020204030204" pitchFamily="34" charset="0"/>
                <a:cs typeface="Times New Roman" panose="02020603050405020304" pitchFamily="18" charset="0"/>
              </a:rPr>
              <a:t>PAR data </a:t>
            </a:r>
            <a:r>
              <a:rPr lang="en-US" sz="2500" dirty="0" smtClean="0">
                <a:latin typeface="Times New Roman" panose="02020603050405020304" pitchFamily="18" charset="0"/>
                <a:ea typeface="Calibri" panose="020F0502020204030204" pitchFamily="34" charset="0"/>
                <a:cs typeface="Times New Roman" panose="02020603050405020304" pitchFamily="18" charset="0"/>
              </a:rPr>
              <a:t>on </a:t>
            </a:r>
            <a:r>
              <a:rPr lang="en-US" sz="2500" dirty="0" smtClean="0">
                <a:latin typeface="Times New Roman" panose="02020603050405020304" pitchFamily="18" charset="0"/>
                <a:ea typeface="Calibri" panose="020F0502020204030204" pitchFamily="34" charset="0"/>
                <a:cs typeface="Times New Roman" panose="02020603050405020304" pitchFamily="18" charset="0"/>
              </a:rPr>
              <a:t>sampled </a:t>
            </a:r>
            <a:r>
              <a:rPr lang="en-US" sz="2500" dirty="0" smtClean="0">
                <a:latin typeface="Times New Roman" panose="02020603050405020304" pitchFamily="18" charset="0"/>
                <a:ea typeface="Calibri" panose="020F0502020204030204" pitchFamily="34" charset="0"/>
                <a:cs typeface="Times New Roman" panose="02020603050405020304" pitchFamily="18" charset="0"/>
              </a:rPr>
              <a:t>crashes, </a:t>
            </a:r>
            <a:r>
              <a:rPr lang="en-US" sz="2500" dirty="0" smtClean="0">
                <a:latin typeface="Times New Roman" panose="02020603050405020304" pitchFamily="18" charset="0"/>
                <a:ea typeface="Calibri" panose="020F0502020204030204" pitchFamily="34" charset="0"/>
                <a:cs typeface="Times New Roman" panose="02020603050405020304" pitchFamily="18" charset="0"/>
              </a:rPr>
              <a:t>and</a:t>
            </a:r>
          </a:p>
          <a:p>
            <a:pPr lvl="1">
              <a:lnSpc>
                <a:spcPct val="115000"/>
              </a:lnSpc>
              <a:spcBef>
                <a:spcPts val="1200"/>
              </a:spcBef>
              <a:buFont typeface="Courier New" panose="02070309020205020404" pitchFamily="49" charset="0"/>
              <a:buChar char="-"/>
            </a:pPr>
            <a:r>
              <a:rPr lang="en-US" sz="2600" dirty="0" smtClean="0">
                <a:latin typeface="Times New Roman" panose="02020603050405020304" pitchFamily="18" charset="0"/>
                <a:ea typeface="Calibri" panose="020F0502020204030204" pitchFamily="34" charset="0"/>
                <a:cs typeface="Times New Roman" panose="02020603050405020304" pitchFamily="18" charset="0"/>
              </a:rPr>
              <a:t>Crashworthiness Data System (CDS) which samples </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crashes for detailed </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investigation </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based on PAR data. </a:t>
            </a:r>
            <a:endParaRPr lang="en-US" sz="2600" dirty="0" smtClean="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Bef>
                <a:spcPts val="1200"/>
              </a:spcBef>
            </a:pPr>
            <a:r>
              <a:rPr lang="en-US" sz="2900" dirty="0" smtClean="0">
                <a:latin typeface="Times New Roman" panose="02020603050405020304" pitchFamily="18" charset="0"/>
                <a:ea typeface="Calibri" panose="020F0502020204030204" pitchFamily="34" charset="0"/>
                <a:cs typeface="Times New Roman" panose="02020603050405020304" pitchFamily="18" charset="0"/>
              </a:rPr>
              <a:t>The new Crash </a:t>
            </a:r>
            <a:r>
              <a:rPr lang="en-US" sz="2900" dirty="0">
                <a:latin typeface="Times New Roman" panose="02020603050405020304" pitchFamily="18" charset="0"/>
                <a:ea typeface="Calibri" panose="020F0502020204030204" pitchFamily="34" charset="0"/>
                <a:cs typeface="Times New Roman" panose="02020603050405020304" pitchFamily="18" charset="0"/>
              </a:rPr>
              <a:t>Investigation Sampling System (CISS) </a:t>
            </a:r>
            <a:r>
              <a:rPr lang="en-US" sz="2900" dirty="0" smtClean="0">
                <a:latin typeface="Times New Roman" panose="02020603050405020304" pitchFamily="18" charset="0"/>
                <a:ea typeface="Calibri" panose="020F0502020204030204" pitchFamily="34" charset="0"/>
                <a:cs typeface="Times New Roman" panose="02020603050405020304" pitchFamily="18" charset="0"/>
              </a:rPr>
              <a:t>and Crash </a:t>
            </a:r>
            <a:r>
              <a:rPr lang="en-US" sz="2900" dirty="0">
                <a:latin typeface="Times New Roman" panose="02020603050405020304" pitchFamily="18" charset="0"/>
                <a:ea typeface="Calibri" panose="020F0502020204030204" pitchFamily="34" charset="0"/>
                <a:cs typeface="Times New Roman" panose="02020603050405020304" pitchFamily="18" charset="0"/>
              </a:rPr>
              <a:t>Report Sampling System (CRSS</a:t>
            </a:r>
            <a:r>
              <a:rPr lang="en-US" sz="2900" dirty="0" smtClean="0">
                <a:latin typeface="Times New Roman" panose="02020603050405020304" pitchFamily="18" charset="0"/>
                <a:ea typeface="Calibri" panose="020F0502020204030204" pitchFamily="34" charset="0"/>
                <a:cs typeface="Times New Roman" panose="02020603050405020304" pitchFamily="18" charset="0"/>
              </a:rPr>
              <a:t>) replacing CDS and GES.</a:t>
            </a:r>
          </a:p>
          <a:p>
            <a:pPr marL="0" indent="0">
              <a:lnSpc>
                <a:spcPct val="115000"/>
              </a:lnSpc>
              <a:spcBef>
                <a:spcPts val="1200"/>
              </a:spcBef>
              <a:buNone/>
            </a:pPr>
            <a:r>
              <a:rPr lang="en-US" sz="3400" dirty="0" smtClean="0">
                <a:latin typeface="Times New Roman" panose="02020603050405020304" pitchFamily="18" charset="0"/>
                <a:ea typeface="Calibri" panose="020F0502020204030204" pitchFamily="34" charset="0"/>
                <a:cs typeface="Times New Roman" panose="02020603050405020304" pitchFamily="18" charset="0"/>
              </a:rPr>
              <a:t>    NASS investigators must wait for PARs to be completed to make case selection.  Sampling occurs only every several days. As a result, investigations are delayed by days or even a week: evidence disappears or becomes stale.  </a:t>
            </a:r>
            <a:r>
              <a:rPr lang="en-US" sz="3400" dirty="0" smtClean="0">
                <a:latin typeface="Times New Roman" panose="02020603050405020304" pitchFamily="18" charset="0"/>
                <a:ea typeface="Calibri" panose="020F0502020204030204" pitchFamily="34" charset="0"/>
                <a:cs typeface="Times New Roman" panose="02020603050405020304" pitchFamily="18" charset="0"/>
              </a:rPr>
              <a:t>The</a:t>
            </a:r>
            <a:r>
              <a:rPr lang="en-US" sz="3400" dirty="0" smtClean="0">
                <a:latin typeface="Times New Roman" panose="02020603050405020304" pitchFamily="18" charset="0"/>
                <a:ea typeface="Calibri" panose="020F0502020204030204" pitchFamily="34" charset="0"/>
                <a:cs typeface="Times New Roman" panose="02020603050405020304" pitchFamily="18" charset="0"/>
              </a:rPr>
              <a:t> consequence is </a:t>
            </a:r>
            <a:r>
              <a:rPr lang="en-US" sz="3400" dirty="0" smtClean="0">
                <a:latin typeface="Times New Roman" panose="02020603050405020304" pitchFamily="18" charset="0"/>
                <a:ea typeface="Calibri" panose="020F0502020204030204" pitchFamily="34" charset="0"/>
                <a:cs typeface="Times New Roman" panose="02020603050405020304" pitchFamily="18" charset="0"/>
              </a:rPr>
              <a:t>that it is estimated that about </a:t>
            </a:r>
            <a:r>
              <a:rPr lang="en-US" sz="3400" dirty="0" smtClean="0">
                <a:latin typeface="Times New Roman" panose="02020603050405020304" pitchFamily="18" charset="0"/>
                <a:ea typeface="Calibri" panose="020F0502020204030204" pitchFamily="34" charset="0"/>
                <a:cs typeface="Times New Roman" panose="02020603050405020304" pitchFamily="18" charset="0"/>
              </a:rPr>
              <a:t>10 percent of the data and photos are lost.</a:t>
            </a:r>
            <a:endParaRPr lang="en-US" sz="3400" dirty="0" smtClean="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8840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685" y="365128"/>
            <a:ext cx="8252085" cy="684184"/>
          </a:xfrm>
        </p:spPr>
        <p:txBody>
          <a:bodyPr>
            <a:normAutofit fontScale="90000"/>
          </a:bodyPr>
          <a:lstStyle/>
          <a:p>
            <a:pPr algn="ctr"/>
            <a:r>
              <a:rPr lang="en-US" dirty="0" smtClean="0">
                <a:solidFill>
                  <a:srgbClr val="003366"/>
                </a:solidFill>
                <a:latin typeface="Perpetua" panose="02020502060401020303" pitchFamily="18" charset="0"/>
              </a:rPr>
              <a:t>NHTSA</a:t>
            </a:r>
            <a:r>
              <a:rPr lang="en-US" dirty="0" smtClean="0">
                <a:solidFill>
                  <a:srgbClr val="003366"/>
                </a:solidFill>
                <a:latin typeface="Perpetua" panose="02020502060401020303" pitchFamily="18" charset="0"/>
              </a:rPr>
              <a:t> </a:t>
            </a:r>
            <a:r>
              <a:rPr lang="en-US" dirty="0" smtClean="0">
                <a:solidFill>
                  <a:srgbClr val="003366"/>
                </a:solidFill>
                <a:latin typeface="Perpetua" panose="02020502060401020303" pitchFamily="18" charset="0"/>
              </a:rPr>
              <a:t>Crash </a:t>
            </a:r>
            <a:r>
              <a:rPr lang="en-US" dirty="0" smtClean="0">
                <a:solidFill>
                  <a:srgbClr val="003366"/>
                </a:solidFill>
                <a:latin typeface="Perpetua" panose="02020502060401020303" pitchFamily="18" charset="0"/>
              </a:rPr>
              <a:t>Data Program Shortcomings</a:t>
            </a:r>
            <a:endParaRPr lang="en-US" dirty="0"/>
          </a:p>
        </p:txBody>
      </p:sp>
      <p:sp>
        <p:nvSpPr>
          <p:cNvPr id="3" name="Content Placeholder 2"/>
          <p:cNvSpPr>
            <a:spLocks noGrp="1"/>
          </p:cNvSpPr>
          <p:nvPr>
            <p:ph idx="1"/>
          </p:nvPr>
        </p:nvSpPr>
        <p:spPr>
          <a:xfrm>
            <a:off x="554636" y="1116954"/>
            <a:ext cx="7960714" cy="5406390"/>
          </a:xfrm>
        </p:spPr>
        <p:txBody>
          <a:bodyPr>
            <a:normAutofit/>
          </a:bodyPr>
          <a:lstStyle/>
          <a:p>
            <a:r>
              <a:rPr lang="en-US" sz="2400" dirty="0" smtClean="0">
                <a:latin typeface="Times New Roman" panose="02020603050405020304" pitchFamily="18" charset="0"/>
                <a:cs typeface="Times New Roman" panose="02020603050405020304" pitchFamily="18" charset="0"/>
              </a:rPr>
              <a:t>NASS </a:t>
            </a:r>
            <a:r>
              <a:rPr lang="en-US" sz="2400" dirty="0" smtClean="0">
                <a:latin typeface="Times New Roman" panose="02020603050405020304" pitchFamily="18" charset="0"/>
                <a:cs typeface="Times New Roman" panose="02020603050405020304" pitchFamily="18" charset="0"/>
              </a:rPr>
              <a:t>CDS </a:t>
            </a:r>
            <a:r>
              <a:rPr lang="en-US" sz="2400" dirty="0" smtClean="0">
                <a:latin typeface="Times New Roman" panose="02020603050405020304" pitchFamily="18" charset="0"/>
                <a:cs typeface="Times New Roman" panose="02020603050405020304" pitchFamily="18" charset="0"/>
              </a:rPr>
              <a:t>ignores </a:t>
            </a:r>
            <a:r>
              <a:rPr lang="en-US" sz="2400" dirty="0" smtClean="0">
                <a:latin typeface="Times New Roman" panose="02020603050405020304" pitchFamily="18" charset="0"/>
                <a:cs typeface="Times New Roman" panose="02020603050405020304" pitchFamily="18" charset="0"/>
              </a:rPr>
              <a:t>crashes involving </a:t>
            </a:r>
            <a:r>
              <a:rPr lang="en-US" sz="2400" dirty="0">
                <a:latin typeface="Times New Roman" panose="02020603050405020304" pitchFamily="18" charset="0"/>
                <a:cs typeface="Times New Roman" panose="02020603050405020304" pitchFamily="18" charset="0"/>
              </a:rPr>
              <a:t>pedestrians, pedal cycles, motorcycles, </a:t>
            </a:r>
            <a:r>
              <a:rPr lang="en-US" sz="2400" dirty="0" smtClean="0">
                <a:latin typeface="Times New Roman" panose="02020603050405020304" pitchFamily="18" charset="0"/>
                <a:cs typeface="Times New Roman" panose="02020603050405020304" pitchFamily="18" charset="0"/>
              </a:rPr>
              <a:t>larger trucks, </a:t>
            </a:r>
            <a:r>
              <a:rPr lang="en-US" sz="2400" dirty="0" smtClean="0">
                <a:latin typeface="Times New Roman" panose="02020603050405020304" pitchFamily="18" charset="0"/>
                <a:cs typeface="Times New Roman" panose="02020603050405020304" pitchFamily="18" charset="0"/>
              </a:rPr>
              <a:t>buses, and </a:t>
            </a:r>
            <a:r>
              <a:rPr lang="en-US" sz="2400" dirty="0" smtClean="0">
                <a:latin typeface="Times New Roman" panose="02020603050405020304" pitchFamily="18" charset="0"/>
                <a:cs typeface="Times New Roman" panose="02020603050405020304" pitchFamily="18" charset="0"/>
              </a:rPr>
              <a:t>off-road vehicles (ATVs, ROVs) </a:t>
            </a:r>
            <a:r>
              <a:rPr lang="en-US" sz="2400" dirty="0" smtClean="0">
                <a:latin typeface="Times New Roman" panose="02020603050405020304" pitchFamily="18" charset="0"/>
                <a:cs typeface="Times New Roman" panose="02020603050405020304" pitchFamily="18" charset="0"/>
              </a:rPr>
              <a:t>that use </a:t>
            </a:r>
            <a:r>
              <a:rPr lang="en-US" sz="2400" dirty="0" smtClean="0">
                <a:latin typeface="Times New Roman" panose="02020603050405020304" pitchFamily="18" charset="0"/>
                <a:cs typeface="Times New Roman" panose="02020603050405020304" pitchFamily="18" charset="0"/>
              </a:rPr>
              <a:t>public roads.</a:t>
            </a:r>
          </a:p>
          <a:p>
            <a:r>
              <a:rPr lang="en-US" sz="2400" dirty="0" smtClean="0">
                <a:latin typeface="Times New Roman" panose="02020603050405020304" pitchFamily="18" charset="0"/>
                <a:cs typeface="Times New Roman" panose="02020603050405020304" pitchFamily="18" charset="0"/>
              </a:rPr>
              <a:t>NASS </a:t>
            </a:r>
            <a:r>
              <a:rPr lang="en-US" sz="2400" dirty="0" smtClean="0">
                <a:latin typeface="Times New Roman" panose="02020603050405020304" pitchFamily="18" charset="0"/>
                <a:cs typeface="Times New Roman" panose="02020603050405020304" pitchFamily="18" charset="0"/>
              </a:rPr>
              <a:t>confuses independent and dependent variables:</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injury, </a:t>
            </a:r>
            <a:r>
              <a:rPr lang="en-US" sz="2400" dirty="0">
                <a:latin typeface="Times New Roman" panose="02020603050405020304" pitchFamily="18" charset="0"/>
                <a:cs typeface="Times New Roman" panose="02020603050405020304" pitchFamily="18" charset="0"/>
              </a:rPr>
              <a:t>a </a:t>
            </a:r>
            <a:r>
              <a:rPr lang="en-US" sz="2400" i="1" dirty="0">
                <a:latin typeface="Times New Roman" panose="02020603050405020304" pitchFamily="18" charset="0"/>
                <a:cs typeface="Times New Roman" panose="02020603050405020304" pitchFamily="18" charset="0"/>
              </a:rPr>
              <a:t>dependent</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variable, is </a:t>
            </a:r>
            <a:r>
              <a:rPr lang="en-US" sz="2400" dirty="0" smtClean="0">
                <a:latin typeface="Times New Roman" panose="02020603050405020304" pitchFamily="18" charset="0"/>
                <a:cs typeface="Times New Roman" panose="02020603050405020304" pitchFamily="18" charset="0"/>
              </a:rPr>
              <a:t>incorrectly used as </a:t>
            </a:r>
            <a:r>
              <a:rPr lang="en-US" sz="2400" dirty="0" smtClean="0">
                <a:latin typeface="Times New Roman" panose="02020603050405020304" pitchFamily="18" charset="0"/>
                <a:cs typeface="Times New Roman" panose="02020603050405020304" pitchFamily="18" charset="0"/>
              </a:rPr>
              <a:t>a major selection criterion. </a:t>
            </a:r>
            <a:r>
              <a:rPr lang="en-US" sz="2400" dirty="0" smtClean="0">
                <a:latin typeface="Times New Roman" panose="02020603050405020304" pitchFamily="18" charset="0"/>
                <a:cs typeface="Times New Roman" panose="02020603050405020304" pitchFamily="18" charset="0"/>
              </a:rPr>
              <a:t> Injury is a </a:t>
            </a:r>
            <a:r>
              <a:rPr lang="en-US" sz="2400" dirty="0" smtClean="0">
                <a:latin typeface="Times New Roman" panose="02020603050405020304" pitchFamily="18" charset="0"/>
                <a:cs typeface="Times New Roman" panose="02020603050405020304" pitchFamily="18" charset="0"/>
              </a:rPr>
              <a:t>function of crash severity and human vulnerability (age, </a:t>
            </a:r>
            <a:r>
              <a:rPr lang="en-US" sz="2400" dirty="0" smtClean="0">
                <a:latin typeface="Times New Roman" panose="02020603050405020304" pitchFamily="18" charset="0"/>
                <a:cs typeface="Times New Roman" panose="02020603050405020304" pitchFamily="18" charset="0"/>
              </a:rPr>
              <a:t>sex, etc</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Correct statistical sampling</a:t>
            </a:r>
            <a:r>
              <a:rPr lang="en-US"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should be based </a:t>
            </a:r>
            <a:r>
              <a:rPr lang="en-US" sz="2400" dirty="0" smtClean="0">
                <a:latin typeface="Times New Roman" panose="02020603050405020304" pitchFamily="18" charset="0"/>
                <a:cs typeface="Times New Roman" panose="02020603050405020304" pitchFamily="18" charset="0"/>
              </a:rPr>
              <a:t>solely on </a:t>
            </a:r>
            <a:r>
              <a:rPr lang="en-US" sz="2400" dirty="0" smtClean="0">
                <a:latin typeface="Times New Roman" panose="02020603050405020304" pitchFamily="18" charset="0"/>
                <a:cs typeface="Times New Roman" panose="02020603050405020304" pitchFamily="18" charset="0"/>
              </a:rPr>
              <a:t>crash type and severity, the </a:t>
            </a:r>
            <a:r>
              <a:rPr lang="en-US" sz="2400" i="1" dirty="0" smtClean="0">
                <a:latin typeface="Times New Roman" panose="02020603050405020304" pitchFamily="18" charset="0"/>
                <a:cs typeface="Times New Roman" panose="02020603050405020304" pitchFamily="18" charset="0"/>
              </a:rPr>
              <a:t>independent</a:t>
            </a:r>
            <a:r>
              <a:rPr lang="en-US" sz="2400" dirty="0" smtClean="0">
                <a:latin typeface="Times New Roman" panose="02020603050405020304" pitchFamily="18" charset="0"/>
                <a:cs typeface="Times New Roman" panose="02020603050405020304" pitchFamily="18" charset="0"/>
              </a:rPr>
              <a:t> variables</a:t>
            </a:r>
            <a:r>
              <a:rPr lang="en-US" sz="2400" dirty="0" smtClean="0">
                <a:latin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Even with injury as a selection factor, NASS is overwhelmed by lower severity crashes.</a:t>
            </a:r>
          </a:p>
          <a:p>
            <a:r>
              <a:rPr lang="en-US" sz="2400" dirty="0" smtClean="0">
                <a:latin typeface="Times New Roman" panose="02020603050405020304" pitchFamily="18" charset="0"/>
                <a:cs typeface="Times New Roman" panose="02020603050405020304" pitchFamily="18" charset="0"/>
              </a:rPr>
              <a:t>NASS investigations occur after some key data has been erased or has deteriorated (vehicles repaired or disappeared, memories faded, crash </a:t>
            </a:r>
            <a:r>
              <a:rPr lang="en-US" sz="2400" dirty="0" smtClean="0">
                <a:latin typeface="Times New Roman" panose="02020603050405020304" pitchFamily="18" charset="0"/>
                <a:cs typeface="Times New Roman" panose="02020603050405020304" pitchFamily="18" charset="0"/>
              </a:rPr>
              <a:t>scene evidence erased and </a:t>
            </a:r>
            <a:r>
              <a:rPr lang="en-US" sz="2400" dirty="0" smtClean="0">
                <a:latin typeface="Times New Roman" panose="02020603050405020304" pitchFamily="18" charset="0"/>
                <a:cs typeface="Times New Roman" panose="02020603050405020304" pitchFamily="18" charset="0"/>
              </a:rPr>
              <a:t>cleared).</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15920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22957</TotalTime>
  <Words>1994</Words>
  <Application>Microsoft Office PowerPoint</Application>
  <PresentationFormat>On-screen Show (4:3)</PresentationFormat>
  <Paragraphs>115</Paragraphs>
  <Slides>16</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Arial</vt:lpstr>
      <vt:lpstr>Calibri</vt:lpstr>
      <vt:lpstr>Calibri Light</vt:lpstr>
      <vt:lpstr>Castellar</vt:lpstr>
      <vt:lpstr>Courier New</vt:lpstr>
      <vt:lpstr>Georgia</vt:lpstr>
      <vt:lpstr>Perpetua</vt:lpstr>
      <vt:lpstr>Symbol</vt:lpstr>
      <vt:lpstr>Times New Roman</vt:lpstr>
      <vt:lpstr>Office Theme</vt:lpstr>
      <vt:lpstr>Bringing Police Crash Investigation and Reporting into the 21st century</vt:lpstr>
      <vt:lpstr>Role of the NTSB toward Understanding Transportation Crashes</vt:lpstr>
      <vt:lpstr>New Technologies that Could Enhance Police Crash Investigation and Reporting</vt:lpstr>
      <vt:lpstr>Advantages of the Adoption of New Technologies for Crash Reporting</vt:lpstr>
      <vt:lpstr>Impediments to the Adoption of New Technologies for Crash Reporting</vt:lpstr>
      <vt:lpstr>Police Crash Reporting</vt:lpstr>
      <vt:lpstr>A Typical Police Accident Report Form</vt:lpstr>
      <vt:lpstr>NHTSA is Critically Dependent on PARs</vt:lpstr>
      <vt:lpstr>NHTSA Crash Data Program Shortcomings</vt:lpstr>
      <vt:lpstr>Equipment for a New Approach to Crash Investigation &amp; Reporting</vt:lpstr>
      <vt:lpstr>New Investigation &amp; Reporting Equipment</vt:lpstr>
      <vt:lpstr>A Note on Vehicle Crash Recorders</vt:lpstr>
      <vt:lpstr>Advantages of Modern Crash Reporting</vt:lpstr>
      <vt:lpstr>What’s in it for States and Police Agencies?</vt:lpstr>
      <vt:lpstr>Cost and Implementation</vt:lpstr>
      <vt:lpstr>Toward Adoption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Updating Police Crash Investigation and Reporting</dc:title>
  <dc:creator>Carl Nash</dc:creator>
  <cp:lastModifiedBy>Carl Nash</cp:lastModifiedBy>
  <cp:revision>79</cp:revision>
  <cp:lastPrinted>2016-08-01T21:41:35Z</cp:lastPrinted>
  <dcterms:created xsi:type="dcterms:W3CDTF">2015-07-04T15:33:43Z</dcterms:created>
  <dcterms:modified xsi:type="dcterms:W3CDTF">2016-08-02T16:42:09Z</dcterms:modified>
</cp:coreProperties>
</file>