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5" r:id="rId6"/>
    <p:sldId id="263" r:id="rId7"/>
    <p:sldId id="260" r:id="rId8"/>
    <p:sldId id="262" r:id="rId9"/>
    <p:sldId id="264" r:id="rId10"/>
    <p:sldId id="261"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39" autoAdjust="0"/>
    <p:restoredTop sz="94660"/>
  </p:normalViewPr>
  <p:slideViewPr>
    <p:cSldViewPr snapToGrid="0">
      <p:cViewPr varScale="1">
        <p:scale>
          <a:sx n="76" d="100"/>
          <a:sy n="76" d="100"/>
        </p:scale>
        <p:origin x="126" y="82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1C3EAF3-9518-4B7E-A46F-EAA1A18D9329}" type="datetimeFigureOut">
              <a:rPr lang="en-US" smtClean="0"/>
              <a:t>8/2/2016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91496A-7188-4354-A670-6CCB855FA3CA}" type="slidenum">
              <a:rPr lang="en-US" smtClean="0"/>
              <a:t>‹#›</a:t>
            </a:fld>
            <a:endParaRPr lang="en-US"/>
          </a:p>
        </p:txBody>
      </p:sp>
    </p:spTree>
    <p:extLst>
      <p:ext uri="{BB962C8B-B14F-4D97-AF65-F5344CB8AC3E}">
        <p14:creationId xmlns:p14="http://schemas.microsoft.com/office/powerpoint/2010/main" val="25243502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C3EAF3-9518-4B7E-A46F-EAA1A18D9329}" type="datetimeFigureOut">
              <a:rPr lang="en-US" smtClean="0"/>
              <a:t>8/2/2016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91496A-7188-4354-A670-6CCB855FA3CA}" type="slidenum">
              <a:rPr lang="en-US" smtClean="0"/>
              <a:t>‹#›</a:t>
            </a:fld>
            <a:endParaRPr lang="en-US"/>
          </a:p>
        </p:txBody>
      </p:sp>
    </p:spTree>
    <p:extLst>
      <p:ext uri="{BB962C8B-B14F-4D97-AF65-F5344CB8AC3E}">
        <p14:creationId xmlns:p14="http://schemas.microsoft.com/office/powerpoint/2010/main" val="40285122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C3EAF3-9518-4B7E-A46F-EAA1A18D9329}" type="datetimeFigureOut">
              <a:rPr lang="en-US" smtClean="0"/>
              <a:t>8/2/2016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91496A-7188-4354-A670-6CCB855FA3CA}" type="slidenum">
              <a:rPr lang="en-US" smtClean="0"/>
              <a:t>‹#›</a:t>
            </a:fld>
            <a:endParaRPr lang="en-US"/>
          </a:p>
        </p:txBody>
      </p:sp>
    </p:spTree>
    <p:extLst>
      <p:ext uri="{BB962C8B-B14F-4D97-AF65-F5344CB8AC3E}">
        <p14:creationId xmlns:p14="http://schemas.microsoft.com/office/powerpoint/2010/main" val="18936088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C3EAF3-9518-4B7E-A46F-EAA1A18D9329}" type="datetimeFigureOut">
              <a:rPr lang="en-US" smtClean="0"/>
              <a:t>8/2/2016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91496A-7188-4354-A670-6CCB855FA3CA}" type="slidenum">
              <a:rPr lang="en-US" smtClean="0"/>
              <a:t>‹#›</a:t>
            </a:fld>
            <a:endParaRPr lang="en-US"/>
          </a:p>
        </p:txBody>
      </p:sp>
    </p:spTree>
    <p:extLst>
      <p:ext uri="{BB962C8B-B14F-4D97-AF65-F5344CB8AC3E}">
        <p14:creationId xmlns:p14="http://schemas.microsoft.com/office/powerpoint/2010/main" val="3290078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1C3EAF3-9518-4B7E-A46F-EAA1A18D9329}" type="datetimeFigureOut">
              <a:rPr lang="en-US" smtClean="0"/>
              <a:t>8/2/2016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91496A-7188-4354-A670-6CCB855FA3CA}" type="slidenum">
              <a:rPr lang="en-US" smtClean="0"/>
              <a:t>‹#›</a:t>
            </a:fld>
            <a:endParaRPr lang="en-US"/>
          </a:p>
        </p:txBody>
      </p:sp>
    </p:spTree>
    <p:extLst>
      <p:ext uri="{BB962C8B-B14F-4D97-AF65-F5344CB8AC3E}">
        <p14:creationId xmlns:p14="http://schemas.microsoft.com/office/powerpoint/2010/main" val="37452500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1C3EAF3-9518-4B7E-A46F-EAA1A18D9329}" type="datetimeFigureOut">
              <a:rPr lang="en-US" smtClean="0"/>
              <a:t>8/2/2016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91496A-7188-4354-A670-6CCB855FA3CA}" type="slidenum">
              <a:rPr lang="en-US" smtClean="0"/>
              <a:t>‹#›</a:t>
            </a:fld>
            <a:endParaRPr lang="en-US"/>
          </a:p>
        </p:txBody>
      </p:sp>
    </p:spTree>
    <p:extLst>
      <p:ext uri="{BB962C8B-B14F-4D97-AF65-F5344CB8AC3E}">
        <p14:creationId xmlns:p14="http://schemas.microsoft.com/office/powerpoint/2010/main" val="37313132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1C3EAF3-9518-4B7E-A46F-EAA1A18D9329}" type="datetimeFigureOut">
              <a:rPr lang="en-US" smtClean="0"/>
              <a:t>8/2/2016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591496A-7188-4354-A670-6CCB855FA3CA}" type="slidenum">
              <a:rPr lang="en-US" smtClean="0"/>
              <a:t>‹#›</a:t>
            </a:fld>
            <a:endParaRPr lang="en-US"/>
          </a:p>
        </p:txBody>
      </p:sp>
    </p:spTree>
    <p:extLst>
      <p:ext uri="{BB962C8B-B14F-4D97-AF65-F5344CB8AC3E}">
        <p14:creationId xmlns:p14="http://schemas.microsoft.com/office/powerpoint/2010/main" val="33723687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1C3EAF3-9518-4B7E-A46F-EAA1A18D9329}" type="datetimeFigureOut">
              <a:rPr lang="en-US" smtClean="0"/>
              <a:t>8/2/2016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591496A-7188-4354-A670-6CCB855FA3CA}" type="slidenum">
              <a:rPr lang="en-US" smtClean="0"/>
              <a:t>‹#›</a:t>
            </a:fld>
            <a:endParaRPr lang="en-US"/>
          </a:p>
        </p:txBody>
      </p:sp>
    </p:spTree>
    <p:extLst>
      <p:ext uri="{BB962C8B-B14F-4D97-AF65-F5344CB8AC3E}">
        <p14:creationId xmlns:p14="http://schemas.microsoft.com/office/powerpoint/2010/main" val="2963319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C3EAF3-9518-4B7E-A46F-EAA1A18D9329}" type="datetimeFigureOut">
              <a:rPr lang="en-US" smtClean="0"/>
              <a:t>8/2/2016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591496A-7188-4354-A670-6CCB855FA3CA}" type="slidenum">
              <a:rPr lang="en-US" smtClean="0"/>
              <a:t>‹#›</a:t>
            </a:fld>
            <a:endParaRPr lang="en-US"/>
          </a:p>
        </p:txBody>
      </p:sp>
    </p:spTree>
    <p:extLst>
      <p:ext uri="{BB962C8B-B14F-4D97-AF65-F5344CB8AC3E}">
        <p14:creationId xmlns:p14="http://schemas.microsoft.com/office/powerpoint/2010/main" val="9047905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C3EAF3-9518-4B7E-A46F-EAA1A18D9329}" type="datetimeFigureOut">
              <a:rPr lang="en-US" smtClean="0"/>
              <a:t>8/2/2016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91496A-7188-4354-A670-6CCB855FA3CA}" type="slidenum">
              <a:rPr lang="en-US" smtClean="0"/>
              <a:t>‹#›</a:t>
            </a:fld>
            <a:endParaRPr lang="en-US"/>
          </a:p>
        </p:txBody>
      </p:sp>
    </p:spTree>
    <p:extLst>
      <p:ext uri="{BB962C8B-B14F-4D97-AF65-F5344CB8AC3E}">
        <p14:creationId xmlns:p14="http://schemas.microsoft.com/office/powerpoint/2010/main" val="1425928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C3EAF3-9518-4B7E-A46F-EAA1A18D9329}" type="datetimeFigureOut">
              <a:rPr lang="en-US" smtClean="0"/>
              <a:t>8/2/2016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91496A-7188-4354-A670-6CCB855FA3CA}" type="slidenum">
              <a:rPr lang="en-US" smtClean="0"/>
              <a:t>‹#›</a:t>
            </a:fld>
            <a:endParaRPr lang="en-US"/>
          </a:p>
        </p:txBody>
      </p:sp>
    </p:spTree>
    <p:extLst>
      <p:ext uri="{BB962C8B-B14F-4D97-AF65-F5344CB8AC3E}">
        <p14:creationId xmlns:p14="http://schemas.microsoft.com/office/powerpoint/2010/main" val="8497575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C3EAF3-9518-4B7E-A46F-EAA1A18D9329}" type="datetimeFigureOut">
              <a:rPr lang="en-US" smtClean="0"/>
              <a:t>8/2/2016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91496A-7188-4354-A670-6CCB855FA3CA}" type="slidenum">
              <a:rPr lang="en-US" smtClean="0"/>
              <a:t>‹#›</a:t>
            </a:fld>
            <a:endParaRPr lang="en-US"/>
          </a:p>
        </p:txBody>
      </p:sp>
    </p:spTree>
    <p:extLst>
      <p:ext uri="{BB962C8B-B14F-4D97-AF65-F5344CB8AC3E}">
        <p14:creationId xmlns:p14="http://schemas.microsoft.com/office/powerpoint/2010/main" val="1013141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autosafety.org/nhtsa-urged-to-warn-parents-of-seat-back-failure-dangers-to-children-in-rear-seat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autosafety.org/wp-content/uploads/2016/03/CAS-Rear-Seat-Child-Issue-Timeline-dft-1-16-16.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autosafety.org/wp-content/uploads/import/Rulemaking%20Petition%20Termination%2069%20FR%2067068%2011-16-04.pdf" TargetMode="External"/><Relationship Id="rId2" Type="http://schemas.openxmlformats.org/officeDocument/2006/relationships/hyperlink" Target="http://www.autosafety.org/wp-content/uploads/import/PIRG%20FMVSS%20202-207%20Petition%202-21-74.pdf" TargetMode="External"/><Relationship Id="rId1" Type="http://schemas.openxmlformats.org/officeDocument/2006/relationships/slideLayout" Target="../slideLayouts/slideLayout2.xml"/><Relationship Id="rId6" Type="http://schemas.openxmlformats.org/officeDocument/2006/relationships/hyperlink" Target="http://www.autosafety.org/nhtsa-seat-back-rulemaking-history/" TargetMode="External"/><Relationship Id="rId5" Type="http://schemas.openxmlformats.org/officeDocument/2006/relationships/hyperlink" Target="http://www.autosafety.org/wp-content/uploads/2016/03/Seat-Back-Petition-FINAL.pdf" TargetMode="External"/><Relationship Id="rId4" Type="http://schemas.openxmlformats.org/officeDocument/2006/relationships/hyperlink" Target="http://www.autosafety.org/wp-content/uploads/2016/03/ARCCA-Petition-to-upgrade-FMVSS-207-2015.pd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autosafety.org/wp-content/uploads/2016/03/Foxx-3-11-16.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hyperlink" Target="http://www.autosafety.org/wp-content/uploads/2016/03/Child-Study-Charts.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www.autosafety.org/wp-content/uploads/2016/03/Kia-EWR-2003-2016-Q1-Seats.xlsx" TargetMode="External"/><Relationship Id="rId3" Type="http://schemas.openxmlformats.org/officeDocument/2006/relationships/hyperlink" Target="http://www.autosafety.org/wp-content/uploads/2016/03/Chrysler-EWR-2003-2016-Q1-Seats.xlsx" TargetMode="External"/><Relationship Id="rId7" Type="http://schemas.openxmlformats.org/officeDocument/2006/relationships/hyperlink" Target="http://www.autosafety.org/wp-content/uploads/2016/03/Hyundai-EWR-2003-2016-Q1-Seats.xlsx" TargetMode="External"/><Relationship Id="rId2" Type="http://schemas.openxmlformats.org/officeDocument/2006/relationships/hyperlink" Target="http://www.autosafety.org/wp-content/uploads/2016/03/BMW-EWR-2003-2016-Q1-Seats.xlsx" TargetMode="External"/><Relationship Id="rId1" Type="http://schemas.openxmlformats.org/officeDocument/2006/relationships/slideLayout" Target="../slideLayouts/slideLayout2.xml"/><Relationship Id="rId6" Type="http://schemas.openxmlformats.org/officeDocument/2006/relationships/hyperlink" Target="http://www.autosafety.org/wp-content/uploads/2016/03/Honda-EWR-2003-2016-Q1-Seats.xlsx" TargetMode="External"/><Relationship Id="rId11" Type="http://schemas.openxmlformats.org/officeDocument/2006/relationships/hyperlink" Target="http://www.autosafety.org/wp-content/uploads/2016/03/VW-Audi-EWR-2003-2016-Q1-Seats.xlsx" TargetMode="External"/><Relationship Id="rId5" Type="http://schemas.openxmlformats.org/officeDocument/2006/relationships/hyperlink" Target="http://www.autosafety.org/wp-content/uploads/2016/03/GM-EWR-2003-2016-Q1-Seats.xlsx" TargetMode="External"/><Relationship Id="rId10" Type="http://schemas.openxmlformats.org/officeDocument/2006/relationships/hyperlink" Target="http://www.autosafety.org/wp-content/uploads/2016/03/Toyota-EWR-2003-2016-Q1-Seats.xlsx" TargetMode="External"/><Relationship Id="rId4" Type="http://schemas.openxmlformats.org/officeDocument/2006/relationships/hyperlink" Target="http://www.autosafety.org/wp-content/uploads/2016/03/Ford-EWR-2003-2016-Q1-Seats.xlsx" TargetMode="External"/><Relationship Id="rId9" Type="http://schemas.openxmlformats.org/officeDocument/2006/relationships/hyperlink" Target="http://www.autosafety.org/wp-content/uploads/2016/03/Nissan-EWR-2003-2016-Q1-Seats.xls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554805"/>
            <a:ext cx="9144000" cy="2387600"/>
          </a:xfrm>
        </p:spPr>
        <p:txBody>
          <a:bodyPr/>
          <a:lstStyle/>
          <a:p>
            <a:r>
              <a:rPr lang="en-US" dirty="0" smtClean="0">
                <a:solidFill>
                  <a:schemeClr val="accent1">
                    <a:lumMod val="50000"/>
                  </a:schemeClr>
                </a:solidFill>
              </a:rPr>
              <a:t>Seat Back Collapse: </a:t>
            </a:r>
            <a:br>
              <a:rPr lang="en-US" dirty="0" smtClean="0">
                <a:solidFill>
                  <a:schemeClr val="accent1">
                    <a:lumMod val="50000"/>
                  </a:schemeClr>
                </a:solidFill>
              </a:rPr>
            </a:br>
            <a:r>
              <a:rPr lang="en-US" dirty="0" smtClean="0">
                <a:solidFill>
                  <a:schemeClr val="accent1">
                    <a:lumMod val="50000"/>
                  </a:schemeClr>
                </a:solidFill>
              </a:rPr>
              <a:t>Why NHTSA Has No Data</a:t>
            </a:r>
            <a:endParaRPr lang="en-US" dirty="0">
              <a:solidFill>
                <a:schemeClr val="accent1">
                  <a:lumMod val="50000"/>
                </a:schemeClr>
              </a:solidFill>
            </a:endParaRPr>
          </a:p>
        </p:txBody>
      </p:sp>
      <p:sp>
        <p:nvSpPr>
          <p:cNvPr id="3" name="Subtitle 2"/>
          <p:cNvSpPr>
            <a:spLocks noGrp="1"/>
          </p:cNvSpPr>
          <p:nvPr>
            <p:ph type="subTitle" idx="1"/>
          </p:nvPr>
        </p:nvSpPr>
        <p:spPr>
          <a:xfrm>
            <a:off x="1524000" y="4232659"/>
            <a:ext cx="9144000" cy="1655762"/>
          </a:xfrm>
        </p:spPr>
        <p:txBody>
          <a:bodyPr>
            <a:normAutofit lnSpcReduction="10000"/>
          </a:bodyPr>
          <a:lstStyle/>
          <a:p>
            <a:endParaRPr lang="en-US" dirty="0" smtClean="0"/>
          </a:p>
          <a:p>
            <a:r>
              <a:rPr lang="en-US" dirty="0" smtClean="0"/>
              <a:t>Center for Auto </a:t>
            </a:r>
            <a:r>
              <a:rPr lang="en-US" dirty="0" smtClean="0"/>
              <a:t>Safety</a:t>
            </a:r>
          </a:p>
          <a:p>
            <a:r>
              <a:rPr lang="en-US" dirty="0" smtClean="0"/>
              <a:t>Presentation to NTSB</a:t>
            </a:r>
            <a:endParaRPr lang="en-US" dirty="0" smtClean="0"/>
          </a:p>
          <a:p>
            <a:r>
              <a:rPr lang="en-US" dirty="0" smtClean="0"/>
              <a:t>August 2, 2016</a:t>
            </a:r>
            <a:endParaRPr lang="en-US" dirty="0"/>
          </a:p>
        </p:txBody>
      </p:sp>
    </p:spTree>
    <p:extLst>
      <p:ext uri="{BB962C8B-B14F-4D97-AF65-F5344CB8AC3E}">
        <p14:creationId xmlns:p14="http://schemas.microsoft.com/office/powerpoint/2010/main" val="26366072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1891"/>
            <a:ext cx="10515600" cy="1072054"/>
          </a:xfrm>
        </p:spPr>
        <p:txBody>
          <a:bodyPr/>
          <a:lstStyle/>
          <a:p>
            <a:r>
              <a:rPr lang="en-US" dirty="0" smtClean="0">
                <a:solidFill>
                  <a:schemeClr val="accent1">
                    <a:lumMod val="50000"/>
                  </a:schemeClr>
                </a:solidFill>
              </a:rPr>
              <a:t>Conclusion</a:t>
            </a:r>
            <a:endParaRPr lang="en-US" dirty="0">
              <a:solidFill>
                <a:schemeClr val="accent1">
                  <a:lumMod val="50000"/>
                </a:schemeClr>
              </a:solidFill>
            </a:endParaRPr>
          </a:p>
        </p:txBody>
      </p:sp>
      <p:sp>
        <p:nvSpPr>
          <p:cNvPr id="3" name="Content Placeholder 2"/>
          <p:cNvSpPr>
            <a:spLocks noGrp="1"/>
          </p:cNvSpPr>
          <p:nvPr>
            <p:ph idx="1"/>
          </p:nvPr>
        </p:nvSpPr>
        <p:spPr>
          <a:xfrm>
            <a:off x="838200" y="1103586"/>
            <a:ext cx="10515600" cy="5502166"/>
          </a:xfrm>
        </p:spPr>
        <p:txBody>
          <a:bodyPr>
            <a:normAutofit fontScale="85000" lnSpcReduction="20000"/>
          </a:bodyPr>
          <a:lstStyle/>
          <a:p>
            <a:pPr lvl="0"/>
            <a:r>
              <a:rPr lang="en-US" dirty="0"/>
              <a:t>NHTSA itself recognizes that FARS cannot identify fatalities caused by some crash modes.</a:t>
            </a:r>
          </a:p>
          <a:p>
            <a:pPr marL="0" indent="0">
              <a:buNone/>
            </a:pPr>
            <a:r>
              <a:rPr lang="en-US" i="1" dirty="0" smtClean="0"/>
              <a:t>	While </a:t>
            </a:r>
            <a:r>
              <a:rPr lang="en-US" i="1" dirty="0"/>
              <a:t>NHTSA’s FARS database contains a census of all motor vehicle traffic </a:t>
            </a:r>
            <a:r>
              <a:rPr lang="en-US" i="1" dirty="0" smtClean="0"/>
              <a:t>	fatalities</a:t>
            </a:r>
            <a:r>
              <a:rPr lang="en-US" i="1" dirty="0"/>
              <a:t>, it does not contain the information needed to identify fatalities </a:t>
            </a:r>
            <a:r>
              <a:rPr lang="en-US" i="1" dirty="0" smtClean="0"/>
              <a:t>	that </a:t>
            </a:r>
            <a:r>
              <a:rPr lang="en-US" i="1" dirty="0"/>
              <a:t>resulted from drowning. Therefore, not only are the circumstances </a:t>
            </a:r>
            <a:r>
              <a:rPr lang="en-US" i="1" dirty="0" smtClean="0"/>
              <a:t>	surrounding </a:t>
            </a:r>
            <a:r>
              <a:rPr lang="en-US" i="1" dirty="0"/>
              <a:t>these drowning deaths uncertain, the frequency of such deaths </a:t>
            </a:r>
            <a:r>
              <a:rPr lang="en-US" i="1" dirty="0" smtClean="0"/>
              <a:t>	is </a:t>
            </a:r>
            <a:r>
              <a:rPr lang="en-US" i="1" dirty="0"/>
              <a:t>also unknown.</a:t>
            </a:r>
            <a:r>
              <a:rPr lang="en-US" dirty="0"/>
              <a:t> (Austin, R., NHTSA. (2011). Drowning Deaths in Motor </a:t>
            </a:r>
            <a:r>
              <a:rPr lang="en-US" dirty="0" smtClean="0"/>
              <a:t>	Vehicle </a:t>
            </a:r>
            <a:r>
              <a:rPr lang="en-US" dirty="0"/>
              <a:t>Traffic Accidents. In </a:t>
            </a:r>
            <a:r>
              <a:rPr lang="en-US" i="1" dirty="0"/>
              <a:t>22nd International Technical Conference on the </a:t>
            </a:r>
            <a:r>
              <a:rPr lang="en-US" i="1" dirty="0" smtClean="0"/>
              <a:t>	Enhanced </a:t>
            </a:r>
            <a:r>
              <a:rPr lang="en-US" i="1" dirty="0"/>
              <a:t>Safety of Vehicles (ESV) </a:t>
            </a:r>
            <a:r>
              <a:rPr lang="en-US" dirty="0"/>
              <a:t>(No. 11-0170). )</a:t>
            </a:r>
          </a:p>
          <a:p>
            <a:pPr lvl="0"/>
            <a:r>
              <a:rPr lang="en-US" dirty="0"/>
              <a:t>Until PARs are improved to have better quality data to feed into FARS, NASS and other analytical tools, NHTSA’s rulemaking and policy making will suffer from inadequate data that lead to erroneous conclusions and policies that do not adequately protect the public.  Like a rising tide that floats all ships, better quality PARs improves all decision making at NHTSA</a:t>
            </a:r>
          </a:p>
          <a:p>
            <a:r>
              <a:rPr lang="en-US" dirty="0" smtClean="0"/>
              <a:t>For more information, please visit the Center for Auto Safety’s Seat Back Collapse page at the following URL:</a:t>
            </a:r>
            <a:br>
              <a:rPr lang="en-US" dirty="0" smtClean="0"/>
            </a:br>
            <a:r>
              <a:rPr lang="en-US" dirty="0" smtClean="0">
                <a:hlinkClick r:id="rId2"/>
              </a:rPr>
              <a:t>http://www.autosafety.org/nhtsa-urged-to-warn-parents-of-seat-back-failure-dangers-to-children-in-rear-seats/</a:t>
            </a:r>
            <a:endParaRPr lang="en-US" dirty="0" smtClean="0"/>
          </a:p>
          <a:p>
            <a:pPr marL="0" indent="0">
              <a:buNone/>
            </a:pPr>
            <a:endParaRPr lang="en-US" dirty="0" smtClean="0"/>
          </a:p>
        </p:txBody>
      </p:sp>
    </p:spTree>
    <p:extLst>
      <p:ext uri="{BB962C8B-B14F-4D97-AF65-F5344CB8AC3E}">
        <p14:creationId xmlns:p14="http://schemas.microsoft.com/office/powerpoint/2010/main" val="1583736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lumMod val="50000"/>
                  </a:schemeClr>
                </a:solidFill>
              </a:rPr>
              <a:t>Introduction</a:t>
            </a:r>
            <a:r>
              <a:rPr lang="en-US" dirty="0" smtClean="0"/>
              <a:t>	</a:t>
            </a:r>
            <a:endParaRPr lang="en-US" dirty="0"/>
          </a:p>
        </p:txBody>
      </p:sp>
      <p:sp>
        <p:nvSpPr>
          <p:cNvPr id="3" name="Content Placeholder 2"/>
          <p:cNvSpPr>
            <a:spLocks noGrp="1"/>
          </p:cNvSpPr>
          <p:nvPr>
            <p:ph idx="1"/>
          </p:nvPr>
        </p:nvSpPr>
        <p:spPr/>
        <p:txBody>
          <a:bodyPr>
            <a:normAutofit/>
          </a:bodyPr>
          <a:lstStyle/>
          <a:p>
            <a:r>
              <a:rPr lang="en-US" dirty="0"/>
              <a:t>An occupied seat that meets Federal Motor Vehicle Safety Standard 207 (FMVSS 207) can and does fail in rear impacts.  One need only look at FMVSS 301 rear impact test results to see seat back failures in 301 compliance </a:t>
            </a:r>
            <a:r>
              <a:rPr lang="en-US" dirty="0" smtClean="0"/>
              <a:t>tests.</a:t>
            </a:r>
            <a:r>
              <a:rPr lang="en-US" dirty="0"/>
              <a:t>  In </a:t>
            </a:r>
            <a:r>
              <a:rPr lang="en-US" dirty="0" smtClean="0"/>
              <a:t>1974, </a:t>
            </a:r>
            <a:r>
              <a:rPr lang="en-US" dirty="0"/>
              <a:t>NHTSA proposed adding the 301 rear impact test to 207 but dropped it. </a:t>
            </a:r>
            <a:endParaRPr lang="en-US" dirty="0" smtClean="0"/>
          </a:p>
          <a:p>
            <a:r>
              <a:rPr lang="en-US" dirty="0" smtClean="0"/>
              <a:t>Both </a:t>
            </a:r>
            <a:r>
              <a:rPr lang="en-US" dirty="0"/>
              <a:t>front seat and rear seat occupants can be killed or seriously injured.</a:t>
            </a:r>
            <a:endParaRPr lang="en-US" dirty="0" smtClean="0"/>
          </a:p>
          <a:p>
            <a:pPr marL="0" indent="0">
              <a:buNone/>
            </a:pPr>
            <a:r>
              <a:rPr lang="en-US" dirty="0" smtClean="0"/>
              <a:t>See “</a:t>
            </a:r>
            <a:r>
              <a:rPr lang="en-US" dirty="0">
                <a:hlinkClick r:id="rId2"/>
              </a:rPr>
              <a:t>Collapsing Seatbacks And Injury Causation: A Timeline Of </a:t>
            </a:r>
            <a:r>
              <a:rPr lang="en-US" dirty="0" smtClean="0">
                <a:hlinkClick r:id="rId2"/>
              </a:rPr>
              <a:t>Knowledge</a:t>
            </a:r>
            <a:r>
              <a:rPr lang="en-US" dirty="0" smtClean="0"/>
              <a:t>”</a:t>
            </a:r>
            <a:endParaRPr lang="en-US" dirty="0"/>
          </a:p>
          <a:p>
            <a:pPr marL="0" indent="0">
              <a:buNone/>
            </a:pPr>
            <a:r>
              <a:rPr lang="en-US" dirty="0" smtClean="0"/>
              <a:t> </a:t>
            </a:r>
            <a:endParaRPr lang="en-US" dirty="0"/>
          </a:p>
          <a:p>
            <a:pPr marL="0" indent="0">
              <a:buNone/>
            </a:pPr>
            <a:endParaRPr lang="en-US" dirty="0"/>
          </a:p>
        </p:txBody>
      </p:sp>
    </p:spTree>
    <p:extLst>
      <p:ext uri="{BB962C8B-B14F-4D97-AF65-F5344CB8AC3E}">
        <p14:creationId xmlns:p14="http://schemas.microsoft.com/office/powerpoint/2010/main" val="40701051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lumMod val="50000"/>
                  </a:schemeClr>
                </a:solidFill>
              </a:rPr>
              <a:t>NHTSA has Failed to Upgrade FMVSS 207 to Improve Seat Performance</a:t>
            </a:r>
            <a:r>
              <a:rPr lang="en-US" dirty="0" smtClean="0"/>
              <a:t>	</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smtClean="0"/>
              <a:t>Despite numerous petitions requesting that the agency upgrade FMVSS 207, NHTSA has failed to act for decades: </a:t>
            </a:r>
          </a:p>
          <a:p>
            <a:pPr marL="0" indent="0">
              <a:buNone/>
            </a:pPr>
            <a:r>
              <a:rPr lang="en-US" dirty="0" smtClean="0"/>
              <a:t> </a:t>
            </a:r>
          </a:p>
          <a:p>
            <a:r>
              <a:rPr lang="en-US" dirty="0" smtClean="0">
                <a:hlinkClick r:id="rId2"/>
              </a:rPr>
              <a:t>PIRG 1974 Petition</a:t>
            </a:r>
            <a:endParaRPr lang="en-US" dirty="0" smtClean="0"/>
          </a:p>
          <a:p>
            <a:r>
              <a:rPr lang="en-US" dirty="0" err="1" smtClean="0"/>
              <a:t>Saczalsky</a:t>
            </a:r>
            <a:r>
              <a:rPr lang="en-US" dirty="0" smtClean="0"/>
              <a:t> 1989 Petition</a:t>
            </a:r>
          </a:p>
          <a:p>
            <a:r>
              <a:rPr lang="en-US" dirty="0" smtClean="0"/>
              <a:t>Cantor 1990 Petition </a:t>
            </a:r>
          </a:p>
          <a:p>
            <a:r>
              <a:rPr lang="en-US" dirty="0" err="1" smtClean="0"/>
              <a:t>Bornemann</a:t>
            </a:r>
            <a:r>
              <a:rPr lang="en-US" dirty="0" smtClean="0"/>
              <a:t> 1997 Petition</a:t>
            </a:r>
          </a:p>
          <a:p>
            <a:r>
              <a:rPr lang="en-US" dirty="0" smtClean="0">
                <a:hlinkClick r:id="rId3"/>
              </a:rPr>
              <a:t>NHTSA Termination of Rulemaking</a:t>
            </a:r>
            <a:r>
              <a:rPr lang="en-US" dirty="0" smtClean="0"/>
              <a:t>, 2004</a:t>
            </a:r>
          </a:p>
          <a:p>
            <a:r>
              <a:rPr lang="en-US" dirty="0" smtClean="0">
                <a:hlinkClick r:id="rId4"/>
              </a:rPr>
              <a:t>2015 Cantor Petition</a:t>
            </a:r>
            <a:r>
              <a:rPr lang="en-US" dirty="0" smtClean="0"/>
              <a:t> remains unanswered past deadline</a:t>
            </a:r>
          </a:p>
          <a:p>
            <a:r>
              <a:rPr lang="en-US" dirty="0" smtClean="0">
                <a:hlinkClick r:id="rId5"/>
              </a:rPr>
              <a:t>2016 CAS Petition</a:t>
            </a:r>
            <a:r>
              <a:rPr lang="en-US" dirty="0" smtClean="0"/>
              <a:t> is overdue</a:t>
            </a:r>
          </a:p>
          <a:p>
            <a:pPr marL="0" indent="0">
              <a:buNone/>
            </a:pPr>
            <a:endParaRPr lang="en-US" dirty="0"/>
          </a:p>
          <a:p>
            <a:pPr marL="0" indent="0">
              <a:buNone/>
            </a:pPr>
            <a:r>
              <a:rPr lang="en-US" dirty="0" smtClean="0"/>
              <a:t>See </a:t>
            </a:r>
            <a:r>
              <a:rPr lang="en-US" dirty="0" smtClean="0">
                <a:hlinkClick r:id="rId6"/>
              </a:rPr>
              <a:t>NHTSA Seatback Rulemaking History</a:t>
            </a:r>
            <a:r>
              <a:rPr lang="en-US" dirty="0" smtClean="0"/>
              <a:t> for additional information</a:t>
            </a:r>
          </a:p>
          <a:p>
            <a:endParaRPr lang="en-US" dirty="0"/>
          </a:p>
        </p:txBody>
      </p:sp>
    </p:spTree>
    <p:extLst>
      <p:ext uri="{BB962C8B-B14F-4D97-AF65-F5344CB8AC3E}">
        <p14:creationId xmlns:p14="http://schemas.microsoft.com/office/powerpoint/2010/main" val="38603920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lumMod val="50000"/>
                  </a:schemeClr>
                </a:solidFill>
              </a:rPr>
              <a:t>NHTSA Crash Data Deficiencies </a:t>
            </a:r>
            <a:endParaRPr lang="en-US" dirty="0">
              <a:solidFill>
                <a:schemeClr val="accent1">
                  <a:lumMod val="50000"/>
                </a:schemeClr>
              </a:solidFill>
            </a:endParaRPr>
          </a:p>
        </p:txBody>
      </p:sp>
      <p:sp>
        <p:nvSpPr>
          <p:cNvPr id="3" name="Content Placeholder 2"/>
          <p:cNvSpPr>
            <a:spLocks noGrp="1"/>
          </p:cNvSpPr>
          <p:nvPr>
            <p:ph idx="1"/>
          </p:nvPr>
        </p:nvSpPr>
        <p:spPr/>
        <p:txBody>
          <a:bodyPr/>
          <a:lstStyle/>
          <a:p>
            <a:r>
              <a:rPr lang="en-US" dirty="0" smtClean="0"/>
              <a:t>Fatality Analysis Reporting System (FARS) relies on police accident reports (PARs), which do not include information on seating system performance.  </a:t>
            </a:r>
          </a:p>
          <a:p>
            <a:r>
              <a:rPr lang="en-US" dirty="0" smtClean="0"/>
              <a:t>National Automotive Sampling System (NASS) includes minimal seat performance information</a:t>
            </a:r>
          </a:p>
          <a:p>
            <a:r>
              <a:rPr lang="en-US" dirty="0" smtClean="0"/>
              <a:t>Early Warning Reporting (EWR) includes “seat” as a contributing component, but fails to provide sufficient detail to determine any specifics of the crash.  NHTSA has the authority to request more information on EWR crashes, but does so sporadically and does not make these investigations public.  </a:t>
            </a:r>
            <a:endParaRPr lang="en-US" dirty="0"/>
          </a:p>
        </p:txBody>
      </p:sp>
    </p:spTree>
    <p:extLst>
      <p:ext uri="{BB962C8B-B14F-4D97-AF65-F5344CB8AC3E}">
        <p14:creationId xmlns:p14="http://schemas.microsoft.com/office/powerpoint/2010/main" val="40343039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chemeClr val="accent1">
                    <a:lumMod val="50000"/>
                  </a:schemeClr>
                </a:solidFill>
              </a:rPr>
              <a:t>NHTSA Has No Seat Back Data Because Neither PARs Nor FARS Reports on Seat Back Collapse</a:t>
            </a:r>
          </a:p>
        </p:txBody>
      </p:sp>
      <p:sp>
        <p:nvSpPr>
          <p:cNvPr id="3" name="Content Placeholder 2"/>
          <p:cNvSpPr>
            <a:spLocks noGrp="1"/>
          </p:cNvSpPr>
          <p:nvPr>
            <p:ph idx="1"/>
          </p:nvPr>
        </p:nvSpPr>
        <p:spPr/>
        <p:txBody>
          <a:bodyPr>
            <a:normAutofit fontScale="77500" lnSpcReduction="20000"/>
          </a:bodyPr>
          <a:lstStyle/>
          <a:p>
            <a:r>
              <a:rPr lang="en-US" dirty="0"/>
              <a:t>The fundamental problem is that NHTSA has no data source to show how many deaths and injuries occur every year due to seat back collapse. Based on an analysis of 64 seatback collapse lawsuits and police reports involving death and serious injury in rear impact crashes, the Center found police accident reporting rarely includes any comment on seatback failure even when it is obvious. (In only 2 of the 64 cases did the investigating officer cite seatback failure as a factor.) There is no place on a PAR for reporting such a failure other than the narrative description of the crash. And FARS does not even have a code for seat back collapse. This means that FARS also does not include any information on the role of seat performance in fatal crashes even if the PAR happened to reference it. The NASS coding for seat performance is minimal as well. As a consequence, an analysis of NASS and FARS cases that does not go beyond the recorded data will miss most crashes where poor seat performance contributed to injuries or fatalities.</a:t>
            </a:r>
          </a:p>
          <a:p>
            <a:pPr marL="0" indent="0">
              <a:buNone/>
            </a:pPr>
            <a:endParaRPr lang="en-US" dirty="0"/>
          </a:p>
          <a:p>
            <a:r>
              <a:rPr lang="en-US" u="sng" dirty="0">
                <a:hlinkClick r:id="rId2"/>
              </a:rPr>
              <a:t>CAS Letter to DOT Secretary Foxx</a:t>
            </a:r>
            <a:r>
              <a:rPr lang="en-US" dirty="0"/>
              <a:t> – 3/11/16</a:t>
            </a:r>
          </a:p>
        </p:txBody>
      </p:sp>
    </p:spTree>
    <p:extLst>
      <p:ext uri="{BB962C8B-B14F-4D97-AF65-F5344CB8AC3E}">
        <p14:creationId xmlns:p14="http://schemas.microsoft.com/office/powerpoint/2010/main" val="9201550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lumMod val="50000"/>
                  </a:schemeClr>
                </a:solidFill>
              </a:rPr>
              <a:t>FARS Reliance on Police Accident Reports</a:t>
            </a:r>
            <a:endParaRPr lang="en-US" dirty="0">
              <a:solidFill>
                <a:schemeClr val="accent1">
                  <a:lumMod val="50000"/>
                </a:schemeClr>
              </a:solidFill>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069476" y="1573377"/>
            <a:ext cx="6561985" cy="4351338"/>
          </a:xfrm>
        </p:spPr>
      </p:pic>
      <p:sp>
        <p:nvSpPr>
          <p:cNvPr id="5" name="TextBox 4"/>
          <p:cNvSpPr txBox="1"/>
          <p:nvPr/>
        </p:nvSpPr>
        <p:spPr>
          <a:xfrm>
            <a:off x="1072055" y="1573378"/>
            <a:ext cx="3719760" cy="4524315"/>
          </a:xfrm>
          <a:prstGeom prst="rect">
            <a:avLst/>
          </a:prstGeom>
          <a:noFill/>
        </p:spPr>
        <p:txBody>
          <a:bodyPr wrap="square" rtlCol="0">
            <a:spAutoFit/>
          </a:bodyPr>
          <a:lstStyle/>
          <a:p>
            <a:r>
              <a:rPr lang="en-US" sz="2400" dirty="0"/>
              <a:t>FARS data </a:t>
            </a:r>
            <a:r>
              <a:rPr lang="en-US" sz="2400" dirty="0" smtClean="0"/>
              <a:t>are only </a:t>
            </a:r>
            <a:r>
              <a:rPr lang="en-US" sz="2400" dirty="0"/>
              <a:t>as </a:t>
            </a:r>
            <a:r>
              <a:rPr lang="en-US" sz="2400" dirty="0" smtClean="0"/>
              <a:t>good as </a:t>
            </a:r>
            <a:r>
              <a:rPr lang="en-US" sz="2400" dirty="0"/>
              <a:t>the Police Accident Reports on which </a:t>
            </a:r>
            <a:r>
              <a:rPr lang="en-US" sz="2400" dirty="0" smtClean="0"/>
              <a:t>they are based</a:t>
            </a:r>
            <a:r>
              <a:rPr lang="en-US" sz="2400" dirty="0"/>
              <a:t>.  This 2014 fiery crash in Virginia was originally coded in both the PAR and FARS as no fire, until CAS questioned the FARS coding.  CAS has documented over a hundred FARS cases coded no fire or no MHE fire.  </a:t>
            </a:r>
          </a:p>
        </p:txBody>
      </p:sp>
    </p:spTree>
    <p:extLst>
      <p:ext uri="{BB962C8B-B14F-4D97-AF65-F5344CB8AC3E}">
        <p14:creationId xmlns:p14="http://schemas.microsoft.com/office/powerpoint/2010/main" val="42144654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690688"/>
          </a:xfrm>
        </p:spPr>
        <p:txBody>
          <a:bodyPr/>
          <a:lstStyle/>
          <a:p>
            <a:r>
              <a:rPr lang="en-US" dirty="0" smtClean="0">
                <a:solidFill>
                  <a:schemeClr val="accent1">
                    <a:lumMod val="50000"/>
                  </a:schemeClr>
                </a:solidFill>
              </a:rPr>
              <a:t>CAS Studies</a:t>
            </a:r>
            <a:endParaRPr lang="en-US" dirty="0">
              <a:solidFill>
                <a:schemeClr val="accent1">
                  <a:lumMod val="50000"/>
                </a:schemeClr>
              </a:solidFill>
            </a:endParaRPr>
          </a:p>
        </p:txBody>
      </p:sp>
      <p:sp>
        <p:nvSpPr>
          <p:cNvPr id="3" name="Content Placeholder 2"/>
          <p:cNvSpPr>
            <a:spLocks noGrp="1"/>
          </p:cNvSpPr>
          <p:nvPr>
            <p:ph idx="1"/>
          </p:nvPr>
        </p:nvSpPr>
        <p:spPr>
          <a:xfrm>
            <a:off x="838200" y="1308538"/>
            <a:ext cx="3292366" cy="4868425"/>
          </a:xfrm>
        </p:spPr>
        <p:txBody>
          <a:bodyPr>
            <a:normAutofit fontScale="92500" lnSpcReduction="20000"/>
          </a:bodyPr>
          <a:lstStyle/>
          <a:p>
            <a:r>
              <a:rPr lang="en-US" dirty="0" smtClean="0"/>
              <a:t>NASS Study Charts – In March of 2016, CAS </a:t>
            </a:r>
            <a:r>
              <a:rPr lang="en-US" dirty="0" smtClean="0">
                <a:hlinkClick r:id="rId2"/>
              </a:rPr>
              <a:t>commissioned a study</a:t>
            </a:r>
            <a:r>
              <a:rPr lang="en-US" dirty="0" smtClean="0"/>
              <a:t> of child fatalities in rear impacts, finding that an average of 50 children were killed annually in the rear seat during rear impacts. </a:t>
            </a:r>
          </a:p>
          <a:p>
            <a:r>
              <a:rPr lang="en-US" u="sng" dirty="0">
                <a:hlinkClick r:id="rId2"/>
              </a:rPr>
              <a:t>Friedman Study: Child Fatalities in Rear </a:t>
            </a:r>
            <a:r>
              <a:rPr lang="en-US" u="sng" dirty="0" smtClean="0">
                <a:hlinkClick r:id="rId2"/>
              </a:rPr>
              <a:t>Impacts</a:t>
            </a:r>
            <a:r>
              <a:rPr lang="en-US" dirty="0" smtClean="0"/>
              <a:t/>
            </a:r>
            <a:br>
              <a:rPr lang="en-US" dirty="0" smtClean="0"/>
            </a:br>
            <a:endParaRPr lang="en-US" dirty="0" smtClean="0"/>
          </a:p>
          <a:p>
            <a:endParaRPr lang="en-US" dirty="0" smtClean="0"/>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5157952" y="200354"/>
            <a:ext cx="5943600" cy="6362700"/>
          </a:xfrm>
          <a:prstGeom prst="rect">
            <a:avLst/>
          </a:prstGeom>
          <a:noFill/>
          <a:ln>
            <a:noFill/>
          </a:ln>
        </p:spPr>
      </p:pic>
    </p:spTree>
    <p:extLst>
      <p:ext uri="{BB962C8B-B14F-4D97-AF65-F5344CB8AC3E}">
        <p14:creationId xmlns:p14="http://schemas.microsoft.com/office/powerpoint/2010/main" val="25666332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1434" y="708473"/>
            <a:ext cx="3957145" cy="5468489"/>
          </a:xfrm>
        </p:spPr>
        <p:txBody>
          <a:bodyPr>
            <a:normAutofit/>
          </a:bodyPr>
          <a:lstStyle/>
          <a:p>
            <a:r>
              <a:rPr lang="en-US" dirty="0" smtClean="0"/>
              <a:t>EWR Study – CAS recently completed a review of Early Warning Reporting data submitted by ten major auto manufacturers.  Over 300 deaths and 3000 injuries have been reported where “Seat” is a contributing component. </a:t>
            </a:r>
          </a:p>
          <a:p>
            <a:pPr marL="0" indent="0">
              <a:buNone/>
            </a:pPr>
            <a:r>
              <a:rPr lang="en-US" dirty="0" smtClean="0"/>
              <a:t> </a:t>
            </a:r>
          </a:p>
          <a:p>
            <a:endParaRPr lang="en-US" dirty="0" smtClean="0"/>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790145195"/>
              </p:ext>
            </p:extLst>
          </p:nvPr>
        </p:nvGraphicFramePr>
        <p:xfrm>
          <a:off x="4587767" y="708474"/>
          <a:ext cx="7283668" cy="5059559"/>
        </p:xfrm>
        <a:graphic>
          <a:graphicData uri="http://schemas.openxmlformats.org/drawingml/2006/table">
            <a:tbl>
              <a:tblPr firstRow="1" firstCol="1" bandRow="1">
                <a:tableStyleId>{5C22544A-7EE6-4342-B048-85BDC9FD1C3A}</a:tableStyleId>
              </a:tblPr>
              <a:tblGrid>
                <a:gridCol w="3376409"/>
                <a:gridCol w="1607547"/>
                <a:gridCol w="1684454"/>
                <a:gridCol w="615258"/>
              </a:tblGrid>
              <a:tr h="454891">
                <a:tc gridSpan="4">
                  <a:txBody>
                    <a:bodyPr/>
                    <a:lstStyle/>
                    <a:p>
                      <a:pPr marL="0" marR="0" algn="ctr">
                        <a:lnSpc>
                          <a:spcPct val="107000"/>
                        </a:lnSpc>
                        <a:spcBef>
                          <a:spcPts val="0"/>
                        </a:spcBef>
                        <a:spcAft>
                          <a:spcPts val="0"/>
                        </a:spcAft>
                      </a:pPr>
                      <a:r>
                        <a:rPr lang="en-US" sz="1600" dirty="0">
                          <a:effectLst/>
                        </a:rPr>
                        <a:t>Early Warning Reporting - Deaths and Injuries with Seat as Contributing Component, 2003 Q3 – 2016 Q1</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6379" marR="56379" marT="0" marB="0" anchor="b"/>
                </a:tc>
                <a:tc hMerge="1">
                  <a:txBody>
                    <a:bodyPr/>
                    <a:lstStyle/>
                    <a:p>
                      <a:endParaRPr lang="en-US"/>
                    </a:p>
                  </a:txBody>
                  <a:tcPr/>
                </a:tc>
                <a:tc hMerge="1">
                  <a:txBody>
                    <a:bodyPr/>
                    <a:lstStyle/>
                    <a:p>
                      <a:endParaRPr lang="en-US"/>
                    </a:p>
                  </a:txBody>
                  <a:tcPr/>
                </a:tc>
                <a:tc hMerge="1">
                  <a:txBody>
                    <a:bodyPr/>
                    <a:lstStyle/>
                    <a:p>
                      <a:endParaRPr lang="en-US"/>
                    </a:p>
                  </a:txBody>
                  <a:tcPr/>
                </a:tc>
              </a:tr>
              <a:tr h="378143">
                <a:tc>
                  <a:txBody>
                    <a:bodyPr/>
                    <a:lstStyle/>
                    <a:p>
                      <a:pPr marL="0" marR="0" algn="ctr">
                        <a:lnSpc>
                          <a:spcPct val="107000"/>
                        </a:lnSpc>
                        <a:spcBef>
                          <a:spcPts val="0"/>
                        </a:spcBef>
                        <a:spcAft>
                          <a:spcPts val="0"/>
                        </a:spcAft>
                      </a:pPr>
                      <a:r>
                        <a:rPr lang="en-US" sz="1400" b="1" u="sng" dirty="0">
                          <a:effectLst/>
                        </a:rPr>
                        <a:t>Manufacturer</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56379" marR="56379" marT="0" marB="0" anchor="b"/>
                </a:tc>
                <a:tc>
                  <a:txBody>
                    <a:bodyPr/>
                    <a:lstStyle/>
                    <a:p>
                      <a:pPr marL="0" marR="0" algn="ctr">
                        <a:lnSpc>
                          <a:spcPct val="107000"/>
                        </a:lnSpc>
                        <a:spcBef>
                          <a:spcPts val="0"/>
                        </a:spcBef>
                        <a:spcAft>
                          <a:spcPts val="0"/>
                        </a:spcAft>
                      </a:pPr>
                      <a:r>
                        <a:rPr lang="en-US" sz="1400" b="1" u="sng">
                          <a:effectLst/>
                        </a:rPr>
                        <a:t>Deaths</a:t>
                      </a:r>
                      <a:endParaRPr lang="en-US" sz="1400" b="1">
                        <a:effectLst/>
                        <a:latin typeface="Calibri" panose="020F0502020204030204" pitchFamily="34" charset="0"/>
                        <a:ea typeface="Calibri" panose="020F0502020204030204" pitchFamily="34" charset="0"/>
                        <a:cs typeface="Times New Roman" panose="02020603050405020304" pitchFamily="18" charset="0"/>
                      </a:endParaRPr>
                    </a:p>
                  </a:txBody>
                  <a:tcPr marL="56379" marR="56379" marT="0" marB="0" anchor="b"/>
                </a:tc>
                <a:tc>
                  <a:txBody>
                    <a:bodyPr/>
                    <a:lstStyle/>
                    <a:p>
                      <a:pPr marL="0" marR="0" algn="ctr">
                        <a:lnSpc>
                          <a:spcPct val="107000"/>
                        </a:lnSpc>
                        <a:spcBef>
                          <a:spcPts val="0"/>
                        </a:spcBef>
                        <a:spcAft>
                          <a:spcPts val="0"/>
                        </a:spcAft>
                      </a:pPr>
                      <a:r>
                        <a:rPr lang="en-US" sz="1400" b="1" u="sng" dirty="0">
                          <a:effectLst/>
                        </a:rPr>
                        <a:t>Injuries</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56379" marR="56379" marT="0" marB="0" anchor="b"/>
                </a:tc>
                <a:tc>
                  <a:txBody>
                    <a:bodyPr/>
                    <a:lstStyle/>
                    <a:p>
                      <a:endParaRPr lang="en-US"/>
                    </a:p>
                  </a:txBody>
                  <a:tcPr marL="75172" marR="75172" marT="37586" marB="37586"/>
                </a:tc>
              </a:tr>
              <a:tr h="378143">
                <a:tc>
                  <a:txBody>
                    <a:bodyPr/>
                    <a:lstStyle/>
                    <a:p>
                      <a:pPr marL="0" marR="0" algn="ctr">
                        <a:lnSpc>
                          <a:spcPct val="107000"/>
                        </a:lnSpc>
                        <a:spcBef>
                          <a:spcPts val="0"/>
                        </a:spcBef>
                        <a:spcAft>
                          <a:spcPts val="0"/>
                        </a:spcAft>
                      </a:pPr>
                      <a:r>
                        <a:rPr lang="en-US" sz="1400">
                          <a:effectLst/>
                        </a:rPr>
                        <a:t>BMW</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6379" marR="56379" marT="0" marB="0" anchor="b"/>
                </a:tc>
                <a:tc>
                  <a:txBody>
                    <a:bodyPr/>
                    <a:lstStyle/>
                    <a:p>
                      <a:pPr marL="0" marR="0" algn="ctr">
                        <a:lnSpc>
                          <a:spcPct val="107000"/>
                        </a:lnSpc>
                        <a:spcBef>
                          <a:spcPts val="0"/>
                        </a:spcBef>
                        <a:spcAft>
                          <a:spcPts val="0"/>
                        </a:spcAft>
                      </a:pPr>
                      <a:r>
                        <a:rPr lang="en-US" sz="1400" dirty="0">
                          <a:effectLst/>
                        </a:rPr>
                        <a:t>1</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6379" marR="56379" marT="0" marB="0" anchor="b"/>
                </a:tc>
                <a:tc>
                  <a:txBody>
                    <a:bodyPr/>
                    <a:lstStyle/>
                    <a:p>
                      <a:pPr marL="0" marR="0" algn="ctr">
                        <a:lnSpc>
                          <a:spcPct val="107000"/>
                        </a:lnSpc>
                        <a:spcBef>
                          <a:spcPts val="0"/>
                        </a:spcBef>
                        <a:spcAft>
                          <a:spcPts val="0"/>
                        </a:spcAft>
                      </a:pPr>
                      <a:r>
                        <a:rPr lang="en-US" sz="1400">
                          <a:effectLst/>
                        </a:rPr>
                        <a:t>43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6379" marR="56379" marT="0" marB="0" anchor="b"/>
                </a:tc>
                <a:tc>
                  <a:txBody>
                    <a:bodyPr/>
                    <a:lstStyle/>
                    <a:p>
                      <a:endParaRPr lang="en-US"/>
                    </a:p>
                  </a:txBody>
                  <a:tcPr marL="75172" marR="75172" marT="37586" marB="37586"/>
                </a:tc>
              </a:tr>
              <a:tr h="378143">
                <a:tc>
                  <a:txBody>
                    <a:bodyPr/>
                    <a:lstStyle/>
                    <a:p>
                      <a:pPr marL="0" marR="0" algn="ctr">
                        <a:lnSpc>
                          <a:spcPct val="107000"/>
                        </a:lnSpc>
                        <a:spcBef>
                          <a:spcPts val="0"/>
                        </a:spcBef>
                        <a:spcAft>
                          <a:spcPts val="0"/>
                        </a:spcAft>
                      </a:pPr>
                      <a:r>
                        <a:rPr lang="en-US" sz="1400">
                          <a:effectLst/>
                        </a:rPr>
                        <a:t>Chrysler</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6379" marR="56379" marT="0" marB="0" anchor="b"/>
                </a:tc>
                <a:tc>
                  <a:txBody>
                    <a:bodyPr/>
                    <a:lstStyle/>
                    <a:p>
                      <a:pPr marL="0" marR="0" algn="ctr">
                        <a:lnSpc>
                          <a:spcPct val="107000"/>
                        </a:lnSpc>
                        <a:spcBef>
                          <a:spcPts val="0"/>
                        </a:spcBef>
                        <a:spcAft>
                          <a:spcPts val="0"/>
                        </a:spcAft>
                      </a:pPr>
                      <a:r>
                        <a:rPr lang="en-US" sz="1400">
                          <a:effectLst/>
                        </a:rPr>
                        <a:t>55</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6379" marR="56379" marT="0" marB="0" anchor="b"/>
                </a:tc>
                <a:tc>
                  <a:txBody>
                    <a:bodyPr/>
                    <a:lstStyle/>
                    <a:p>
                      <a:pPr marL="0" marR="0" algn="ctr">
                        <a:lnSpc>
                          <a:spcPct val="107000"/>
                        </a:lnSpc>
                        <a:spcBef>
                          <a:spcPts val="0"/>
                        </a:spcBef>
                        <a:spcAft>
                          <a:spcPts val="0"/>
                        </a:spcAft>
                      </a:pPr>
                      <a:r>
                        <a:rPr lang="en-US" sz="1400">
                          <a:effectLst/>
                        </a:rPr>
                        <a:t>383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6379" marR="56379" marT="0" marB="0" anchor="b"/>
                </a:tc>
                <a:tc>
                  <a:txBody>
                    <a:bodyPr/>
                    <a:lstStyle/>
                    <a:p>
                      <a:endParaRPr lang="en-US"/>
                    </a:p>
                  </a:txBody>
                  <a:tcPr marL="75172" marR="75172" marT="37586" marB="37586"/>
                </a:tc>
              </a:tr>
              <a:tr h="378143">
                <a:tc>
                  <a:txBody>
                    <a:bodyPr/>
                    <a:lstStyle/>
                    <a:p>
                      <a:pPr marL="0" marR="0" algn="ctr">
                        <a:lnSpc>
                          <a:spcPct val="107000"/>
                        </a:lnSpc>
                        <a:spcBef>
                          <a:spcPts val="0"/>
                        </a:spcBef>
                        <a:spcAft>
                          <a:spcPts val="0"/>
                        </a:spcAft>
                      </a:pPr>
                      <a:r>
                        <a:rPr lang="en-US" sz="1400" dirty="0">
                          <a:effectLst/>
                        </a:rPr>
                        <a:t>Ford</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6379" marR="56379" marT="0" marB="0" anchor="b"/>
                </a:tc>
                <a:tc>
                  <a:txBody>
                    <a:bodyPr/>
                    <a:lstStyle/>
                    <a:p>
                      <a:pPr marL="0" marR="0" algn="ctr">
                        <a:lnSpc>
                          <a:spcPct val="107000"/>
                        </a:lnSpc>
                        <a:spcBef>
                          <a:spcPts val="0"/>
                        </a:spcBef>
                        <a:spcAft>
                          <a:spcPts val="0"/>
                        </a:spcAft>
                      </a:pPr>
                      <a:r>
                        <a:rPr lang="en-US" sz="1400" dirty="0">
                          <a:effectLst/>
                        </a:rPr>
                        <a:t>119</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6379" marR="56379" marT="0" marB="0" anchor="b"/>
                </a:tc>
                <a:tc>
                  <a:txBody>
                    <a:bodyPr/>
                    <a:lstStyle/>
                    <a:p>
                      <a:pPr marL="0" marR="0" algn="ctr">
                        <a:lnSpc>
                          <a:spcPct val="107000"/>
                        </a:lnSpc>
                        <a:spcBef>
                          <a:spcPts val="0"/>
                        </a:spcBef>
                        <a:spcAft>
                          <a:spcPts val="0"/>
                        </a:spcAft>
                      </a:pPr>
                      <a:r>
                        <a:rPr lang="en-US" sz="1400">
                          <a:effectLst/>
                        </a:rPr>
                        <a:t>858</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6379" marR="56379" marT="0" marB="0" anchor="b"/>
                </a:tc>
                <a:tc>
                  <a:txBody>
                    <a:bodyPr/>
                    <a:lstStyle/>
                    <a:p>
                      <a:endParaRPr lang="en-US"/>
                    </a:p>
                  </a:txBody>
                  <a:tcPr marL="75172" marR="75172" marT="37586" marB="37586"/>
                </a:tc>
              </a:tr>
              <a:tr h="378143">
                <a:tc>
                  <a:txBody>
                    <a:bodyPr/>
                    <a:lstStyle/>
                    <a:p>
                      <a:pPr marL="0" marR="0" algn="ctr">
                        <a:lnSpc>
                          <a:spcPct val="107000"/>
                        </a:lnSpc>
                        <a:spcBef>
                          <a:spcPts val="0"/>
                        </a:spcBef>
                        <a:spcAft>
                          <a:spcPts val="0"/>
                        </a:spcAft>
                      </a:pPr>
                      <a:r>
                        <a:rPr lang="en-US" sz="1400" dirty="0">
                          <a:effectLst/>
                        </a:rPr>
                        <a:t>General Motors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6379" marR="56379" marT="0" marB="0" anchor="b"/>
                </a:tc>
                <a:tc>
                  <a:txBody>
                    <a:bodyPr/>
                    <a:lstStyle/>
                    <a:p>
                      <a:pPr marL="0" marR="0" algn="ctr">
                        <a:lnSpc>
                          <a:spcPct val="107000"/>
                        </a:lnSpc>
                        <a:spcBef>
                          <a:spcPts val="0"/>
                        </a:spcBef>
                        <a:spcAft>
                          <a:spcPts val="0"/>
                        </a:spcAft>
                      </a:pPr>
                      <a:r>
                        <a:rPr lang="en-US" sz="1400" dirty="0">
                          <a:effectLst/>
                        </a:rPr>
                        <a:t>68</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6379" marR="56379" marT="0" marB="0" anchor="b"/>
                </a:tc>
                <a:tc>
                  <a:txBody>
                    <a:bodyPr/>
                    <a:lstStyle/>
                    <a:p>
                      <a:pPr marL="0" marR="0" algn="ctr">
                        <a:lnSpc>
                          <a:spcPct val="107000"/>
                        </a:lnSpc>
                        <a:spcBef>
                          <a:spcPts val="0"/>
                        </a:spcBef>
                        <a:spcAft>
                          <a:spcPts val="0"/>
                        </a:spcAft>
                      </a:pPr>
                      <a:r>
                        <a:rPr lang="en-US" sz="1400">
                          <a:effectLst/>
                        </a:rPr>
                        <a:t>985</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6379" marR="56379" marT="0" marB="0" anchor="b"/>
                </a:tc>
                <a:tc>
                  <a:txBody>
                    <a:bodyPr/>
                    <a:lstStyle/>
                    <a:p>
                      <a:endParaRPr lang="en-US"/>
                    </a:p>
                  </a:txBody>
                  <a:tcPr marL="75172" marR="75172" marT="37586" marB="37586"/>
                </a:tc>
              </a:tr>
              <a:tr h="378143">
                <a:tc>
                  <a:txBody>
                    <a:bodyPr/>
                    <a:lstStyle/>
                    <a:p>
                      <a:pPr marL="0" marR="0" algn="ctr">
                        <a:lnSpc>
                          <a:spcPct val="107000"/>
                        </a:lnSpc>
                        <a:spcBef>
                          <a:spcPts val="0"/>
                        </a:spcBef>
                        <a:spcAft>
                          <a:spcPts val="0"/>
                        </a:spcAft>
                      </a:pPr>
                      <a:r>
                        <a:rPr lang="en-US" sz="1400" dirty="0">
                          <a:effectLst/>
                        </a:rPr>
                        <a:t>Honda</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6379" marR="56379" marT="0" marB="0" anchor="b"/>
                </a:tc>
                <a:tc>
                  <a:txBody>
                    <a:bodyPr/>
                    <a:lstStyle/>
                    <a:p>
                      <a:pPr marL="0" marR="0" algn="ctr">
                        <a:lnSpc>
                          <a:spcPct val="107000"/>
                        </a:lnSpc>
                        <a:spcBef>
                          <a:spcPts val="0"/>
                        </a:spcBef>
                        <a:spcAft>
                          <a:spcPts val="0"/>
                        </a:spcAft>
                      </a:pPr>
                      <a:r>
                        <a:rPr lang="en-US" sz="1400">
                          <a:effectLst/>
                        </a:rPr>
                        <a:t>15</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6379" marR="56379" marT="0" marB="0" anchor="b"/>
                </a:tc>
                <a:tc>
                  <a:txBody>
                    <a:bodyPr/>
                    <a:lstStyle/>
                    <a:p>
                      <a:pPr marL="0" marR="0" algn="ctr">
                        <a:lnSpc>
                          <a:spcPct val="107000"/>
                        </a:lnSpc>
                        <a:spcBef>
                          <a:spcPts val="0"/>
                        </a:spcBef>
                        <a:spcAft>
                          <a:spcPts val="0"/>
                        </a:spcAft>
                      </a:pPr>
                      <a:r>
                        <a:rPr lang="en-US" sz="1400">
                          <a:effectLst/>
                        </a:rPr>
                        <a:t>240</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6379" marR="56379" marT="0" marB="0" anchor="b"/>
                </a:tc>
                <a:tc>
                  <a:txBody>
                    <a:bodyPr/>
                    <a:lstStyle/>
                    <a:p>
                      <a:endParaRPr lang="en-US"/>
                    </a:p>
                  </a:txBody>
                  <a:tcPr marL="75172" marR="75172" marT="37586" marB="37586"/>
                </a:tc>
              </a:tr>
              <a:tr h="378143">
                <a:tc>
                  <a:txBody>
                    <a:bodyPr/>
                    <a:lstStyle/>
                    <a:p>
                      <a:pPr marL="0" marR="0" algn="ctr">
                        <a:lnSpc>
                          <a:spcPct val="107000"/>
                        </a:lnSpc>
                        <a:spcBef>
                          <a:spcPts val="0"/>
                        </a:spcBef>
                        <a:spcAft>
                          <a:spcPts val="0"/>
                        </a:spcAft>
                      </a:pPr>
                      <a:r>
                        <a:rPr lang="en-US" sz="1400" dirty="0">
                          <a:effectLst/>
                        </a:rPr>
                        <a:t>Hyundai</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6379" marR="56379" marT="0" marB="0" anchor="b"/>
                </a:tc>
                <a:tc>
                  <a:txBody>
                    <a:bodyPr/>
                    <a:lstStyle/>
                    <a:p>
                      <a:pPr marL="0" marR="0" algn="ctr">
                        <a:lnSpc>
                          <a:spcPct val="107000"/>
                        </a:lnSpc>
                        <a:spcBef>
                          <a:spcPts val="0"/>
                        </a:spcBef>
                        <a:spcAft>
                          <a:spcPts val="0"/>
                        </a:spcAft>
                      </a:pPr>
                      <a:r>
                        <a:rPr lang="en-US" sz="1400">
                          <a:effectLst/>
                        </a:rPr>
                        <a:t>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6379" marR="56379" marT="0" marB="0" anchor="b"/>
                </a:tc>
                <a:tc>
                  <a:txBody>
                    <a:bodyPr/>
                    <a:lstStyle/>
                    <a:p>
                      <a:pPr marL="0" marR="0" algn="ctr">
                        <a:lnSpc>
                          <a:spcPct val="107000"/>
                        </a:lnSpc>
                        <a:spcBef>
                          <a:spcPts val="0"/>
                        </a:spcBef>
                        <a:spcAft>
                          <a:spcPts val="0"/>
                        </a:spcAft>
                      </a:pPr>
                      <a:r>
                        <a:rPr lang="en-US" sz="1400">
                          <a:effectLst/>
                        </a:rPr>
                        <a:t>47</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6379" marR="56379" marT="0" marB="0" anchor="b"/>
                </a:tc>
                <a:tc>
                  <a:txBody>
                    <a:bodyPr/>
                    <a:lstStyle/>
                    <a:p>
                      <a:endParaRPr lang="en-US"/>
                    </a:p>
                  </a:txBody>
                  <a:tcPr marL="75172" marR="75172" marT="37586" marB="37586"/>
                </a:tc>
              </a:tr>
              <a:tr h="378143">
                <a:tc>
                  <a:txBody>
                    <a:bodyPr/>
                    <a:lstStyle/>
                    <a:p>
                      <a:pPr marL="0" marR="0" algn="ctr">
                        <a:lnSpc>
                          <a:spcPct val="107000"/>
                        </a:lnSpc>
                        <a:spcBef>
                          <a:spcPts val="0"/>
                        </a:spcBef>
                        <a:spcAft>
                          <a:spcPts val="0"/>
                        </a:spcAft>
                      </a:pPr>
                      <a:r>
                        <a:rPr lang="en-US" sz="1400" dirty="0">
                          <a:effectLst/>
                        </a:rPr>
                        <a:t>Kia</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6379" marR="56379" marT="0" marB="0" anchor="b"/>
                </a:tc>
                <a:tc>
                  <a:txBody>
                    <a:bodyPr/>
                    <a:lstStyle/>
                    <a:p>
                      <a:pPr marL="0" marR="0" algn="ctr">
                        <a:lnSpc>
                          <a:spcPct val="107000"/>
                        </a:lnSpc>
                        <a:spcBef>
                          <a:spcPts val="0"/>
                        </a:spcBef>
                        <a:spcAft>
                          <a:spcPts val="0"/>
                        </a:spcAft>
                      </a:pPr>
                      <a:r>
                        <a:rPr lang="en-US" sz="1400">
                          <a:effectLst/>
                        </a:rPr>
                        <a:t>11</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6379" marR="56379" marT="0" marB="0" anchor="b"/>
                </a:tc>
                <a:tc>
                  <a:txBody>
                    <a:bodyPr/>
                    <a:lstStyle/>
                    <a:p>
                      <a:pPr marL="0" marR="0" algn="ctr">
                        <a:lnSpc>
                          <a:spcPct val="107000"/>
                        </a:lnSpc>
                        <a:spcBef>
                          <a:spcPts val="0"/>
                        </a:spcBef>
                        <a:spcAft>
                          <a:spcPts val="0"/>
                        </a:spcAft>
                      </a:pPr>
                      <a:r>
                        <a:rPr lang="en-US" sz="1400">
                          <a:effectLst/>
                        </a:rPr>
                        <a:t>82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6379" marR="56379" marT="0" marB="0" anchor="b"/>
                </a:tc>
                <a:tc>
                  <a:txBody>
                    <a:bodyPr/>
                    <a:lstStyle/>
                    <a:p>
                      <a:endParaRPr lang="en-US"/>
                    </a:p>
                  </a:txBody>
                  <a:tcPr marL="75172" marR="75172" marT="37586" marB="37586"/>
                </a:tc>
              </a:tr>
              <a:tr h="378143">
                <a:tc>
                  <a:txBody>
                    <a:bodyPr/>
                    <a:lstStyle/>
                    <a:p>
                      <a:pPr marL="0" marR="0" algn="ctr">
                        <a:lnSpc>
                          <a:spcPct val="107000"/>
                        </a:lnSpc>
                        <a:spcBef>
                          <a:spcPts val="0"/>
                        </a:spcBef>
                        <a:spcAft>
                          <a:spcPts val="0"/>
                        </a:spcAft>
                      </a:pPr>
                      <a:r>
                        <a:rPr lang="en-US" sz="1400">
                          <a:effectLst/>
                        </a:rPr>
                        <a:t>Nissan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6379" marR="56379" marT="0" marB="0" anchor="b"/>
                </a:tc>
                <a:tc>
                  <a:txBody>
                    <a:bodyPr/>
                    <a:lstStyle/>
                    <a:p>
                      <a:pPr marL="0" marR="0" algn="ctr">
                        <a:lnSpc>
                          <a:spcPct val="107000"/>
                        </a:lnSpc>
                        <a:spcBef>
                          <a:spcPts val="0"/>
                        </a:spcBef>
                        <a:spcAft>
                          <a:spcPts val="0"/>
                        </a:spcAft>
                      </a:pPr>
                      <a:r>
                        <a:rPr lang="en-US" sz="1400">
                          <a:effectLst/>
                        </a:rPr>
                        <a:t>18</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6379" marR="56379" marT="0" marB="0" anchor="b"/>
                </a:tc>
                <a:tc>
                  <a:txBody>
                    <a:bodyPr/>
                    <a:lstStyle/>
                    <a:p>
                      <a:pPr marL="0" marR="0" algn="ctr">
                        <a:lnSpc>
                          <a:spcPct val="107000"/>
                        </a:lnSpc>
                        <a:spcBef>
                          <a:spcPts val="0"/>
                        </a:spcBef>
                        <a:spcAft>
                          <a:spcPts val="0"/>
                        </a:spcAft>
                      </a:pPr>
                      <a:r>
                        <a:rPr lang="en-US" sz="1400">
                          <a:effectLst/>
                        </a:rPr>
                        <a:t>113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6379" marR="56379" marT="0" marB="0" anchor="b"/>
                </a:tc>
                <a:tc>
                  <a:txBody>
                    <a:bodyPr/>
                    <a:lstStyle/>
                    <a:p>
                      <a:endParaRPr lang="en-US"/>
                    </a:p>
                  </a:txBody>
                  <a:tcPr marL="75172" marR="75172" marT="37586" marB="37586"/>
                </a:tc>
              </a:tr>
              <a:tr h="378143">
                <a:tc>
                  <a:txBody>
                    <a:bodyPr/>
                    <a:lstStyle/>
                    <a:p>
                      <a:pPr marL="0" marR="0" algn="ctr">
                        <a:lnSpc>
                          <a:spcPct val="107000"/>
                        </a:lnSpc>
                        <a:spcBef>
                          <a:spcPts val="0"/>
                        </a:spcBef>
                        <a:spcAft>
                          <a:spcPts val="0"/>
                        </a:spcAft>
                      </a:pPr>
                      <a:r>
                        <a:rPr lang="en-US" sz="1400">
                          <a:effectLst/>
                        </a:rPr>
                        <a:t>Toyota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6379" marR="56379" marT="0" marB="0" anchor="b"/>
                </a:tc>
                <a:tc>
                  <a:txBody>
                    <a:bodyPr/>
                    <a:lstStyle/>
                    <a:p>
                      <a:pPr marL="0" marR="0" algn="ctr">
                        <a:lnSpc>
                          <a:spcPct val="107000"/>
                        </a:lnSpc>
                        <a:spcBef>
                          <a:spcPts val="0"/>
                        </a:spcBef>
                        <a:spcAft>
                          <a:spcPts val="0"/>
                        </a:spcAft>
                      </a:pPr>
                      <a:r>
                        <a:rPr lang="en-US" sz="1400">
                          <a:effectLst/>
                        </a:rPr>
                        <a:t>28</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6379" marR="56379" marT="0" marB="0" anchor="b"/>
                </a:tc>
                <a:tc>
                  <a:txBody>
                    <a:bodyPr/>
                    <a:lstStyle/>
                    <a:p>
                      <a:pPr marL="0" marR="0" algn="ctr">
                        <a:lnSpc>
                          <a:spcPct val="107000"/>
                        </a:lnSpc>
                        <a:spcBef>
                          <a:spcPts val="0"/>
                        </a:spcBef>
                        <a:spcAft>
                          <a:spcPts val="0"/>
                        </a:spcAft>
                      </a:pPr>
                      <a:r>
                        <a:rPr lang="en-US" sz="1400">
                          <a:effectLst/>
                        </a:rPr>
                        <a:t>402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6379" marR="56379" marT="0" marB="0" anchor="b"/>
                </a:tc>
                <a:tc>
                  <a:txBody>
                    <a:bodyPr/>
                    <a:lstStyle/>
                    <a:p>
                      <a:endParaRPr lang="en-US"/>
                    </a:p>
                  </a:txBody>
                  <a:tcPr marL="75172" marR="75172" marT="37586" marB="37586"/>
                </a:tc>
              </a:tr>
              <a:tr h="378143">
                <a:tc>
                  <a:txBody>
                    <a:bodyPr/>
                    <a:lstStyle/>
                    <a:p>
                      <a:pPr marL="0" marR="0" algn="ctr">
                        <a:lnSpc>
                          <a:spcPct val="107000"/>
                        </a:lnSpc>
                        <a:spcBef>
                          <a:spcPts val="0"/>
                        </a:spcBef>
                        <a:spcAft>
                          <a:spcPts val="0"/>
                        </a:spcAft>
                      </a:pPr>
                      <a:r>
                        <a:rPr lang="en-US" sz="1400">
                          <a:effectLst/>
                        </a:rPr>
                        <a:t>Volkswagen/Audi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6379" marR="56379" marT="0" marB="0" anchor="b"/>
                </a:tc>
                <a:tc>
                  <a:txBody>
                    <a:bodyPr/>
                    <a:lstStyle/>
                    <a:p>
                      <a:pPr marL="0" marR="0" algn="ctr">
                        <a:lnSpc>
                          <a:spcPct val="107000"/>
                        </a:lnSpc>
                        <a:spcBef>
                          <a:spcPts val="0"/>
                        </a:spcBef>
                        <a:spcAft>
                          <a:spcPts val="0"/>
                        </a:spcAft>
                      </a:pPr>
                      <a:r>
                        <a:rPr lang="en-US" sz="1400">
                          <a:effectLst/>
                        </a:rPr>
                        <a:t>4</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6379" marR="56379" marT="0" marB="0" anchor="b"/>
                </a:tc>
                <a:tc>
                  <a:txBody>
                    <a:bodyPr/>
                    <a:lstStyle/>
                    <a:p>
                      <a:pPr marL="0" marR="0" algn="ctr">
                        <a:lnSpc>
                          <a:spcPct val="107000"/>
                        </a:lnSpc>
                        <a:spcBef>
                          <a:spcPts val="0"/>
                        </a:spcBef>
                        <a:spcAft>
                          <a:spcPts val="0"/>
                        </a:spcAft>
                      </a:pPr>
                      <a:r>
                        <a:rPr lang="en-US" sz="1400">
                          <a:effectLst/>
                        </a:rPr>
                        <a:t>33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6379" marR="56379" marT="0" marB="0" anchor="b"/>
                </a:tc>
                <a:tc>
                  <a:txBody>
                    <a:bodyPr/>
                    <a:lstStyle/>
                    <a:p>
                      <a:endParaRPr lang="en-US"/>
                    </a:p>
                  </a:txBody>
                  <a:tcPr marL="75172" marR="75172" marT="37586" marB="37586"/>
                </a:tc>
              </a:tr>
              <a:tr h="378143">
                <a:tc>
                  <a:txBody>
                    <a:bodyPr/>
                    <a:lstStyle/>
                    <a:p>
                      <a:pPr marL="0" marR="0" algn="ctr">
                        <a:lnSpc>
                          <a:spcPct val="107000"/>
                        </a:lnSpc>
                        <a:spcBef>
                          <a:spcPts val="0"/>
                        </a:spcBef>
                        <a:spcAft>
                          <a:spcPts val="0"/>
                        </a:spcAft>
                      </a:pPr>
                      <a:r>
                        <a:rPr lang="en-US" sz="1400">
                          <a:effectLst/>
                        </a:rPr>
                        <a:t>Total</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6379" marR="56379" marT="0" marB="0" anchor="b"/>
                </a:tc>
                <a:tc>
                  <a:txBody>
                    <a:bodyPr/>
                    <a:lstStyle/>
                    <a:p>
                      <a:pPr marL="0" marR="0" algn="ctr">
                        <a:lnSpc>
                          <a:spcPct val="107000"/>
                        </a:lnSpc>
                        <a:spcBef>
                          <a:spcPts val="0"/>
                        </a:spcBef>
                        <a:spcAft>
                          <a:spcPts val="0"/>
                        </a:spcAft>
                      </a:pPr>
                      <a:r>
                        <a:rPr lang="en-US" sz="1400" b="1">
                          <a:effectLst/>
                        </a:rPr>
                        <a:t>321</a:t>
                      </a:r>
                      <a:endParaRPr lang="en-US" sz="1400" b="1">
                        <a:effectLst/>
                        <a:latin typeface="Calibri" panose="020F0502020204030204" pitchFamily="34" charset="0"/>
                        <a:ea typeface="Calibri" panose="020F0502020204030204" pitchFamily="34" charset="0"/>
                        <a:cs typeface="Times New Roman" panose="02020603050405020304" pitchFamily="18" charset="0"/>
                      </a:endParaRPr>
                    </a:p>
                  </a:txBody>
                  <a:tcPr marL="56379" marR="56379" marT="0" marB="0" anchor="b"/>
                </a:tc>
                <a:tc>
                  <a:txBody>
                    <a:bodyPr/>
                    <a:lstStyle/>
                    <a:p>
                      <a:pPr marL="0" marR="0" algn="ctr">
                        <a:lnSpc>
                          <a:spcPct val="107000"/>
                        </a:lnSpc>
                        <a:spcBef>
                          <a:spcPts val="0"/>
                        </a:spcBef>
                        <a:spcAft>
                          <a:spcPts val="0"/>
                        </a:spcAft>
                      </a:pPr>
                      <a:r>
                        <a:rPr lang="en-US" sz="1400" b="1" dirty="0">
                          <a:effectLst/>
                        </a:rPr>
                        <a:t>3186</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56379" marR="56379" marT="0" marB="0" anchor="b"/>
                </a:tc>
                <a:tc>
                  <a:txBody>
                    <a:bodyPr/>
                    <a:lstStyle/>
                    <a:p>
                      <a:endParaRPr lang="en-US" dirty="0"/>
                    </a:p>
                  </a:txBody>
                  <a:tcPr marL="75172" marR="75172" marT="37586" marB="37586"/>
                </a:tc>
              </a:tr>
            </a:tbl>
          </a:graphicData>
        </a:graphic>
      </p:graphicFrame>
    </p:spTree>
    <p:extLst>
      <p:ext uri="{BB962C8B-B14F-4D97-AF65-F5344CB8AC3E}">
        <p14:creationId xmlns:p14="http://schemas.microsoft.com/office/powerpoint/2010/main" val="36290282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accent1">
                    <a:lumMod val="50000"/>
                  </a:schemeClr>
                </a:solidFill>
              </a:rPr>
              <a:t>NHTSA EWR Excel Spreadsheets - Deaths &amp; Injuries with Seat as Contributing Component</a:t>
            </a:r>
            <a:r>
              <a:rPr lang="en-US" dirty="0" smtClean="0">
                <a:solidFill>
                  <a:schemeClr val="accent1">
                    <a:lumMod val="50000"/>
                  </a:schemeClr>
                </a:solidFill>
              </a:rPr>
              <a:t/>
            </a:r>
            <a:br>
              <a:rPr lang="en-US" dirty="0" smtClean="0">
                <a:solidFill>
                  <a:schemeClr val="accent1">
                    <a:lumMod val="50000"/>
                  </a:schemeClr>
                </a:solidFill>
              </a:rPr>
            </a:br>
            <a:endParaRPr lang="en-US" dirty="0">
              <a:solidFill>
                <a:schemeClr val="accent1">
                  <a:lumMod val="50000"/>
                </a:schemeClr>
              </a:solidFill>
            </a:endParaRPr>
          </a:p>
        </p:txBody>
      </p:sp>
      <p:sp>
        <p:nvSpPr>
          <p:cNvPr id="3" name="Content Placeholder 2"/>
          <p:cNvSpPr>
            <a:spLocks noGrp="1"/>
          </p:cNvSpPr>
          <p:nvPr>
            <p:ph idx="1"/>
          </p:nvPr>
        </p:nvSpPr>
        <p:spPr/>
        <p:txBody>
          <a:bodyPr>
            <a:normAutofit fontScale="92500" lnSpcReduction="20000"/>
          </a:bodyPr>
          <a:lstStyle/>
          <a:p>
            <a:r>
              <a:rPr lang="en-US" dirty="0" smtClean="0">
                <a:hlinkClick r:id="rId2"/>
              </a:rPr>
              <a:t>BMW</a:t>
            </a:r>
            <a:endParaRPr lang="en-US" dirty="0"/>
          </a:p>
          <a:p>
            <a:r>
              <a:rPr lang="en-US" dirty="0">
                <a:hlinkClick r:id="rId3"/>
              </a:rPr>
              <a:t>Chrysler</a:t>
            </a:r>
            <a:endParaRPr lang="en-US" dirty="0"/>
          </a:p>
          <a:p>
            <a:r>
              <a:rPr lang="en-US" dirty="0">
                <a:hlinkClick r:id="rId4"/>
              </a:rPr>
              <a:t>Ford</a:t>
            </a:r>
            <a:endParaRPr lang="en-US" dirty="0"/>
          </a:p>
          <a:p>
            <a:r>
              <a:rPr lang="en-US" dirty="0">
                <a:hlinkClick r:id="rId5"/>
              </a:rPr>
              <a:t>General Motors</a:t>
            </a:r>
            <a:endParaRPr lang="en-US" dirty="0"/>
          </a:p>
          <a:p>
            <a:r>
              <a:rPr lang="en-US" dirty="0">
                <a:hlinkClick r:id="rId6"/>
              </a:rPr>
              <a:t>Honda</a:t>
            </a:r>
            <a:endParaRPr lang="en-US" dirty="0"/>
          </a:p>
          <a:p>
            <a:r>
              <a:rPr lang="en-US" dirty="0">
                <a:hlinkClick r:id="rId7"/>
              </a:rPr>
              <a:t>Hyundai</a:t>
            </a:r>
            <a:endParaRPr lang="en-US" dirty="0"/>
          </a:p>
          <a:p>
            <a:r>
              <a:rPr lang="en-US" dirty="0">
                <a:hlinkClick r:id="rId8"/>
              </a:rPr>
              <a:t>Kia</a:t>
            </a:r>
            <a:endParaRPr lang="en-US" dirty="0"/>
          </a:p>
          <a:p>
            <a:r>
              <a:rPr lang="en-US" dirty="0">
                <a:hlinkClick r:id="rId9"/>
              </a:rPr>
              <a:t>Nissan</a:t>
            </a:r>
            <a:endParaRPr lang="en-US" dirty="0"/>
          </a:p>
          <a:p>
            <a:r>
              <a:rPr lang="en-US" dirty="0">
                <a:hlinkClick r:id="rId10"/>
              </a:rPr>
              <a:t>Toyota</a:t>
            </a:r>
            <a:endParaRPr lang="en-US" dirty="0"/>
          </a:p>
          <a:p>
            <a:r>
              <a:rPr lang="en-US" dirty="0">
                <a:hlinkClick r:id="rId11"/>
              </a:rPr>
              <a:t>Volkswagen/Audi</a:t>
            </a:r>
            <a:endParaRPr lang="en-US" dirty="0"/>
          </a:p>
          <a:p>
            <a:endParaRPr lang="en-US" dirty="0"/>
          </a:p>
        </p:txBody>
      </p:sp>
    </p:spTree>
    <p:extLst>
      <p:ext uri="{BB962C8B-B14F-4D97-AF65-F5344CB8AC3E}">
        <p14:creationId xmlns:p14="http://schemas.microsoft.com/office/powerpoint/2010/main" val="22130480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190</TotalTime>
  <Words>622</Words>
  <Application>Microsoft Office PowerPoint</Application>
  <PresentationFormat>Widescreen</PresentationFormat>
  <Paragraphs>90</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Times New Roman</vt:lpstr>
      <vt:lpstr>Office Theme</vt:lpstr>
      <vt:lpstr>Seat Back Collapse:  Why NHTSA Has No Data</vt:lpstr>
      <vt:lpstr>Introduction </vt:lpstr>
      <vt:lpstr>NHTSA has Failed to Upgrade FMVSS 207 to Improve Seat Performance </vt:lpstr>
      <vt:lpstr>NHTSA Crash Data Deficiencies </vt:lpstr>
      <vt:lpstr>NHTSA Has No Seat Back Data Because Neither PARs Nor FARS Reports on Seat Back Collapse</vt:lpstr>
      <vt:lpstr>FARS Reliance on Police Accident Reports</vt:lpstr>
      <vt:lpstr>CAS Studies</vt:lpstr>
      <vt:lpstr>PowerPoint Presentation</vt:lpstr>
      <vt:lpstr>NHTSA EWR Excel Spreadsheets - Deaths &amp; Injuries with Seat as Contributing Component </vt:lpstr>
      <vt:lpstr>Conclusion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Seat Back Collapse</dc:title>
  <dc:creator>Michael Brooks</dc:creator>
  <cp:lastModifiedBy>Clarence Ditlow</cp:lastModifiedBy>
  <cp:revision>22</cp:revision>
  <dcterms:created xsi:type="dcterms:W3CDTF">2016-08-02T14:42:50Z</dcterms:created>
  <dcterms:modified xsi:type="dcterms:W3CDTF">2016-08-02T21:42:08Z</dcterms:modified>
</cp:coreProperties>
</file>